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5" r:id="rId3"/>
    <p:sldId id="339" r:id="rId4"/>
    <p:sldId id="276" r:id="rId5"/>
    <p:sldId id="273" r:id="rId6"/>
    <p:sldId id="258" r:id="rId7"/>
    <p:sldId id="289" r:id="rId8"/>
    <p:sldId id="294" r:id="rId9"/>
    <p:sldId id="295" r:id="rId10"/>
    <p:sldId id="296" r:id="rId11"/>
    <p:sldId id="297" r:id="rId12"/>
    <p:sldId id="291" r:id="rId13"/>
    <p:sldId id="298" r:id="rId14"/>
    <p:sldId id="299" r:id="rId15"/>
    <p:sldId id="300" r:id="rId16"/>
    <p:sldId id="304" r:id="rId17"/>
    <p:sldId id="307" r:id="rId18"/>
    <p:sldId id="340" r:id="rId19"/>
    <p:sldId id="305" r:id="rId20"/>
    <p:sldId id="308" r:id="rId21"/>
    <p:sldId id="341" r:id="rId22"/>
    <p:sldId id="310" r:id="rId23"/>
    <p:sldId id="342" r:id="rId24"/>
    <p:sldId id="309" r:id="rId25"/>
    <p:sldId id="311" r:id="rId26"/>
    <p:sldId id="292" r:id="rId27"/>
    <p:sldId id="301" r:id="rId28"/>
    <p:sldId id="312" r:id="rId29"/>
    <p:sldId id="313" r:id="rId30"/>
    <p:sldId id="314" r:id="rId31"/>
    <p:sldId id="321" r:id="rId32"/>
    <p:sldId id="343" r:id="rId33"/>
    <p:sldId id="344" r:id="rId34"/>
    <p:sldId id="345" r:id="rId35"/>
    <p:sldId id="315" r:id="rId36"/>
    <p:sldId id="322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5" r:id="rId55"/>
    <p:sldId id="364" r:id="rId56"/>
    <p:sldId id="366" r:id="rId57"/>
    <p:sldId id="363" r:id="rId58"/>
    <p:sldId id="367" r:id="rId59"/>
    <p:sldId id="368" r:id="rId60"/>
    <p:sldId id="369" r:id="rId61"/>
    <p:sldId id="370" r:id="rId62"/>
    <p:sldId id="371" r:id="rId63"/>
    <p:sldId id="372" r:id="rId64"/>
    <p:sldId id="374" r:id="rId65"/>
    <p:sldId id="375" r:id="rId66"/>
    <p:sldId id="376" r:id="rId67"/>
    <p:sldId id="378" r:id="rId68"/>
    <p:sldId id="377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32" r:id="rId81"/>
    <p:sldId id="316" r:id="rId82"/>
    <p:sldId id="317" r:id="rId83"/>
    <p:sldId id="373" r:id="rId84"/>
    <p:sldId id="390" r:id="rId85"/>
    <p:sldId id="391" r:id="rId86"/>
    <p:sldId id="318" r:id="rId87"/>
    <p:sldId id="293" r:id="rId88"/>
    <p:sldId id="323" r:id="rId89"/>
    <p:sldId id="324" r:id="rId90"/>
    <p:sldId id="326" r:id="rId91"/>
    <p:sldId id="327" r:id="rId92"/>
    <p:sldId id="337" r:id="rId93"/>
    <p:sldId id="335" r:id="rId94"/>
    <p:sldId id="336" r:id="rId95"/>
    <p:sldId id="328" r:id="rId96"/>
    <p:sldId id="329" r:id="rId97"/>
    <p:sldId id="330" r:id="rId98"/>
    <p:sldId id="331" r:id="rId99"/>
    <p:sldId id="33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339"/>
            <p14:sldId id="276"/>
            <p14:sldId id="273"/>
            <p14:sldId id="258"/>
            <p14:sldId id="289"/>
            <p14:sldId id="294"/>
            <p14:sldId id="295"/>
            <p14:sldId id="296"/>
            <p14:sldId id="297"/>
            <p14:sldId id="291"/>
            <p14:sldId id="298"/>
            <p14:sldId id="299"/>
            <p14:sldId id="300"/>
            <p14:sldId id="304"/>
            <p14:sldId id="307"/>
            <p14:sldId id="340"/>
            <p14:sldId id="305"/>
            <p14:sldId id="308"/>
            <p14:sldId id="341"/>
            <p14:sldId id="310"/>
            <p14:sldId id="342"/>
            <p14:sldId id="309"/>
            <p14:sldId id="311"/>
            <p14:sldId id="292"/>
            <p14:sldId id="301"/>
            <p14:sldId id="312"/>
            <p14:sldId id="313"/>
            <p14:sldId id="314"/>
            <p14:sldId id="321"/>
            <p14:sldId id="343"/>
            <p14:sldId id="344"/>
            <p14:sldId id="345"/>
            <p14:sldId id="315"/>
            <p14:sldId id="322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5"/>
            <p14:sldId id="364"/>
            <p14:sldId id="366"/>
            <p14:sldId id="363"/>
            <p14:sldId id="367"/>
            <p14:sldId id="368"/>
            <p14:sldId id="369"/>
            <p14:sldId id="370"/>
            <p14:sldId id="371"/>
            <p14:sldId id="372"/>
            <p14:sldId id="374"/>
            <p14:sldId id="375"/>
            <p14:sldId id="376"/>
            <p14:sldId id="378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2"/>
            <p14:sldId id="316"/>
            <p14:sldId id="317"/>
            <p14:sldId id="373"/>
            <p14:sldId id="390"/>
            <p14:sldId id="391"/>
            <p14:sldId id="318"/>
            <p14:sldId id="293"/>
            <p14:sldId id="323"/>
            <p14:sldId id="324"/>
            <p14:sldId id="326"/>
            <p14:sldId id="327"/>
            <p14:sldId id="337"/>
            <p14:sldId id="335"/>
            <p14:sldId id="336"/>
            <p14:sldId id="328"/>
            <p14:sldId id="329"/>
            <p14:sldId id="330"/>
            <p14:sldId id="331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73333" autoAdjust="0"/>
  </p:normalViewPr>
  <p:slideViewPr>
    <p:cSldViewPr snapToGrid="0">
      <p:cViewPr varScale="1">
        <p:scale>
          <a:sx n="63" d="100"/>
          <a:sy n="6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2023-03-21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2018.4/Manual/ProjectTemplates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unity.com/srp/universal-render-pipeline" TargetMode="External"/><Relationship Id="rId3" Type="http://schemas.openxmlformats.org/officeDocument/2006/relationships/hyperlink" Target="https://docs.unity3d.com/Manual/render-pipelines.html" TargetMode="External"/><Relationship Id="rId7" Type="http://schemas.openxmlformats.org/officeDocument/2006/relationships/hyperlink" Target="https://blogs.unity3d.com/kr/2019/09/20/how-the-lightweight-render-pipeline-is-evolvin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3d.com/Manual/ScriptableRenderPipeline.html" TargetMode="External"/><Relationship Id="rId5" Type="http://schemas.openxmlformats.org/officeDocument/2006/relationships/hyperlink" Target="https://learn.unity.com/tutorial/understanding-scriptable-render-pipelines-2019-3?language=en#5f670076edbc2a0020228d08" TargetMode="External"/><Relationship Id="rId10" Type="http://schemas.openxmlformats.org/officeDocument/2006/relationships/hyperlink" Target="https://unity.com/kr/shader-graph" TargetMode="External"/><Relationship Id="rId4" Type="http://schemas.openxmlformats.org/officeDocument/2006/relationships/hyperlink" Target="https://docs.unity3d.com/Manual/built-in-render-pipeline.html" TargetMode="External"/><Relationship Id="rId9" Type="http://schemas.openxmlformats.org/officeDocument/2006/relationships/hyperlink" Target="https://blogs.unity3d.com/2020/02/10/achieve-beautiful-scalable-and-performant-graphics-with-the-universal-render-pipeline/?_ga=2.18462974.699977132.1612241598-247112712.1600397187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Manual/ProjectView.html" TargetMode="External"/><Relationship Id="rId13" Type="http://schemas.openxmlformats.org/officeDocument/2006/relationships/hyperlink" Target="https://docs.unity3d.com/kr/current/Manual/UsingTheSceneView.html" TargetMode="External"/><Relationship Id="rId3" Type="http://schemas.openxmlformats.org/officeDocument/2006/relationships/hyperlink" Target="https://docs.unity3d.com/Manual/Toolbar.html" TargetMode="External"/><Relationship Id="rId7" Type="http://schemas.openxmlformats.org/officeDocument/2006/relationships/hyperlink" Target="https://docs.unity3d.com/Manual/UsingTheInspector.html" TargetMode="External"/><Relationship Id="rId12" Type="http://schemas.openxmlformats.org/officeDocument/2006/relationships/hyperlink" Target="https://docs.unity3d.com/kr/current/Manual/GameView.html" TargetMode="External"/><Relationship Id="rId2" Type="http://schemas.openxmlformats.org/officeDocument/2006/relationships/slide" Target="../slides/slide27.xml"/><Relationship Id="rId16" Type="http://schemas.openxmlformats.org/officeDocument/2006/relationships/hyperlink" Target="https://docs.unity3d.com/kr/current/Manual/StatusBar.htm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3d.com/Manual/UsingTheSceneView.html" TargetMode="External"/><Relationship Id="rId11" Type="http://schemas.openxmlformats.org/officeDocument/2006/relationships/hyperlink" Target="https://docs.unity3d.com/kr/current/Manual/Hierarchy.html" TargetMode="External"/><Relationship Id="rId5" Type="http://schemas.openxmlformats.org/officeDocument/2006/relationships/hyperlink" Target="https://docs.unity3d.com/Manual/GameView.html" TargetMode="External"/><Relationship Id="rId15" Type="http://schemas.openxmlformats.org/officeDocument/2006/relationships/hyperlink" Target="https://docs.unity3d.com/kr/current/Manual/ProjectView.html" TargetMode="External"/><Relationship Id="rId10" Type="http://schemas.openxmlformats.org/officeDocument/2006/relationships/hyperlink" Target="https://docs.unity3d.com/kr/current/Manual/Toolbar.html" TargetMode="External"/><Relationship Id="rId4" Type="http://schemas.openxmlformats.org/officeDocument/2006/relationships/hyperlink" Target="https://docs.unity3d.com/Manual/Hierarchy.html" TargetMode="External"/><Relationship Id="rId9" Type="http://schemas.openxmlformats.org/officeDocument/2006/relationships/hyperlink" Target="https://docs.unity3d.com/Manual/StatusBar.html" TargetMode="External"/><Relationship Id="rId14" Type="http://schemas.openxmlformats.org/officeDocument/2006/relationships/hyperlink" Target="https://docs.unity3d.com/kr/current/Manual/UsingTheInspector.html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class-Transform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3d.com/kr/current/Manual/MultiSceneEditing.html" TargetMode="External"/><Relationship Id="rId5" Type="http://schemas.openxmlformats.org/officeDocument/2006/relationships/hyperlink" Target="https://docs.unity3d.com/kr/current/Manual/UsingTheSceneView.html" TargetMode="External"/><Relationship Id="rId4" Type="http://schemas.openxmlformats.org/officeDocument/2006/relationships/hyperlink" Target="https://docs.unity3d.com/Manual/ShortcutsManager.html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class-Camera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RenderingStatistics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unity3d.com/kr/current/Manual/GizmosMenu.html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RenderingStatistics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unity3d.com/kr/current/Manual/GizmosMenu.html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3" Type="http://schemas.openxmlformats.org/officeDocument/2006/relationships/hyperlink" Target="https://namu.wiki/w/%EC%95%88%EB%93%9C%EB%A1%9C%EC%9D%B4%EB%93%9C(%EC%9A%B4%EC%98%81%EC%B2%B4%EC%A0%9C)" TargetMode="External"/><Relationship Id="rId18" Type="http://schemas.openxmlformats.org/officeDocument/2006/relationships/hyperlink" Target="https://namu.wiki/w/%EC%8A%A4%EB%A7%88%ED%8A%B8%ED%8F%B0" TargetMode="External"/><Relationship Id="rId26" Type="http://schemas.openxmlformats.org/officeDocument/2006/relationships/hyperlink" Target="https://namu.wiki/w/JetBrains" TargetMode="External"/><Relationship Id="rId39" Type="http://schemas.openxmlformats.org/officeDocument/2006/relationships/hyperlink" Target="https://namu.wiki/w/%ED%94%8C%EB%A0%88%EC%9D%B4%20%EC%8A%A4%ED%86%A0%EC%96%B4" TargetMode="External"/><Relationship Id="rId21" Type="http://schemas.openxmlformats.org/officeDocument/2006/relationships/hyperlink" Target="https://namu.wiki/w/SNS" TargetMode="External"/><Relationship Id="rId34" Type="http://schemas.openxmlformats.org/officeDocument/2006/relationships/hyperlink" Target="https://ko.wikipedia.org/wiki/C%2B%2B" TargetMode="External"/><Relationship Id="rId7" Type="http://schemas.openxmlformats.org/officeDocument/2006/relationships/hyperlink" Target="https://namu.wiki/w/Windows" TargetMode="External"/><Relationship Id="rId12" Type="http://schemas.openxmlformats.org/officeDocument/2006/relationships/hyperlink" Target="https://namu.wiki/w/iOS" TargetMode="External"/><Relationship Id="rId17" Type="http://schemas.openxmlformats.org/officeDocument/2006/relationships/hyperlink" Target="http://www.thisisgame.com/webzine/news/rboard/1/?n=27432" TargetMode="External"/><Relationship Id="rId25" Type="http://schemas.openxmlformats.org/officeDocument/2006/relationships/hyperlink" Target="https://namu.wiki/w/Visual%20Studio" TargetMode="External"/><Relationship Id="rId33" Type="http://schemas.openxmlformats.org/officeDocument/2006/relationships/hyperlink" Target="https://ko.wikipedia.org/w/index.php?title=%EB%AA%A8%EB%85%B8%EB%94%94%EB%B2%A8%EB%A1%9C%ED%94%84&amp;action=edit&amp;redlink=1" TargetMode="External"/><Relationship Id="rId38" Type="http://schemas.openxmlformats.org/officeDocument/2006/relationships/hyperlink" Target="https://namu.wiki/w/%EC%9C%A0%EB%8B%88%ED%8B%B0(%EA%B2%8C%EC%9E%84%20%EC%97%94%EC%A7%84)#fn-16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namu.wiki/w/Wii" TargetMode="External"/><Relationship Id="rId20" Type="http://schemas.openxmlformats.org/officeDocument/2006/relationships/hyperlink" Target="https://namu.wiki/w/%ED%8E%98%EC%9D%B4%EC%8A%A4%EB%B6%81" TargetMode="External"/><Relationship Id="rId29" Type="http://schemas.openxmlformats.org/officeDocument/2006/relationships/hyperlink" Target="https://ko.wikipedia.org/wiki/%EC%9E%90%EB%B0%94%EC%8A%A4%ED%81%AC%EB%A6%BD%ED%8A%B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macOS" TargetMode="External"/><Relationship Id="rId11" Type="http://schemas.openxmlformats.org/officeDocument/2006/relationships/hyperlink" Target="https://namu.wiki/w/iPhone%20OS" TargetMode="External"/><Relationship Id="rId24" Type="http://schemas.openxmlformats.org/officeDocument/2006/relationships/hyperlink" Target="https://namu.wiki/w/Windows%2010" TargetMode="External"/><Relationship Id="rId32" Type="http://schemas.openxmlformats.org/officeDocument/2006/relationships/hyperlink" Target="https://ko.wikipedia.org/wiki/%EB%B9%84%EC%A3%BC%EC%96%BC_%EC%8A%A4%ED%8A%9C%EB%94%94%EC%98%A4" TargetMode="External"/><Relationship Id="rId37" Type="http://schemas.openxmlformats.org/officeDocument/2006/relationships/hyperlink" Target="https://blog.unity.com/kr/technology/android-support-update-64-bit-and-app-bundles-backported-to-2017-4-lts" TargetMode="External"/><Relationship Id="rId5" Type="http://schemas.openxmlformats.org/officeDocument/2006/relationships/hyperlink" Target="https://ko.wikipedia.org/wiki/Mac_OS_X" TargetMode="External"/><Relationship Id="rId15" Type="http://schemas.openxmlformats.org/officeDocument/2006/relationships/hyperlink" Target="https://namu.wiki/w/Xbox%20360" TargetMode="External"/><Relationship Id="rId23" Type="http://schemas.openxmlformats.org/officeDocument/2006/relationships/hyperlink" Target="https://namu.wiki/w/%EC%96%B8%EB%A6%AC%EC%96%BC%20%EC%97%94%EC%A7%84" TargetMode="External"/><Relationship Id="rId28" Type="http://schemas.openxmlformats.org/officeDocument/2006/relationships/hyperlink" Target="https://ko.wikipedia.org/wiki/C_%EC%83%A4%ED%94%84_(%ED%94%84%EB%A1%9C%EA%B7%B8%EB%9E%98%EB%B0%8D_%EC%96%B8%EC%96%B4)" TargetMode="External"/><Relationship Id="rId36" Type="http://schemas.openxmlformats.org/officeDocument/2006/relationships/hyperlink" Target="https://namu.wiki/w/%EC%9C%A0%EB%8B%88%ED%8B%B0(%EA%B2%8C%EC%9E%84%20%EC%97%94%EC%A7%84)#fn-15" TargetMode="External"/><Relationship Id="rId10" Type="http://schemas.openxmlformats.org/officeDocument/2006/relationships/hyperlink" Target="https://namu.wiki/w/%EC%95%B1%20%EC%8A%A4%ED%86%A0%EC%96%B4" TargetMode="External"/><Relationship Id="rId19" Type="http://schemas.openxmlformats.org/officeDocument/2006/relationships/hyperlink" Target="https://namu.wiki/w/DirectX" TargetMode="External"/><Relationship Id="rId31" Type="http://schemas.openxmlformats.org/officeDocument/2006/relationships/hyperlink" Target="https://ko.wikipedia.org/w/index.php?title=Boo_(%ED%94%84%EB%A1%9C%EA%B7%B8%EB%9E%98%EB%B0%8D_%EC%96%B8%EC%96%B4)&amp;action=edit&amp;redlink=1" TargetMode="External"/><Relationship Id="rId4" Type="http://schemas.openxmlformats.org/officeDocument/2006/relationships/hyperlink" Target="https://ko.wikipedia.org/wiki/%EB%93%9C%EB%9E%98%EA%B7%B8_%EC%95%A4%EB%93%9C_%EB%93%9C%EB%A1%AD" TargetMode="External"/><Relationship Id="rId9" Type="http://schemas.openxmlformats.org/officeDocument/2006/relationships/hyperlink" Target="https://namu.wiki/w/%EC%96%B4%EB%8F%84%EB%B9%84%20%ED%94%8C%EB%9E%98%EC%8B%9C" TargetMode="External"/><Relationship Id="rId14" Type="http://schemas.openxmlformats.org/officeDocument/2006/relationships/hyperlink" Target="https://namu.wiki/w/PS3" TargetMode="External"/><Relationship Id="rId22" Type="http://schemas.openxmlformats.org/officeDocument/2006/relationships/hyperlink" Target="https://namu.wiki/w/GDC" TargetMode="External"/><Relationship Id="rId27" Type="http://schemas.openxmlformats.org/officeDocument/2006/relationships/hyperlink" Target="https://www.jetbrains.com/rider/" TargetMode="External"/><Relationship Id="rId30" Type="http://schemas.openxmlformats.org/officeDocument/2006/relationships/hyperlink" Target="https://ko.wikipedia.org/w/index.php?title=%EC%9C%A0%EB%8B%88%ED%8B%B0_%EB%B3%BC%ED%8A%B8_(%ED%94%84%EB%A1%9C%EA%B7%B8%EB%9E%98%EB%B0%8D_%EC%96%B8%EC%96%B4)&amp;action=edit&amp;redlink=1" TargetMode="External"/><Relationship Id="rId35" Type="http://schemas.openxmlformats.org/officeDocument/2006/relationships/hyperlink" Target="https://ko.wikipedia.org/wiki/%EB%8B%B7%EB%84%B7_%ED%94%84%EB%A0%88%EC%9E%84%EC%9B%8C%ED%81%AC" TargetMode="External"/><Relationship Id="rId8" Type="http://schemas.openxmlformats.org/officeDocument/2006/relationships/hyperlink" Target="https://namu.wiki/w/%EC%9B%B9%20%EB%B8%8C%EB%9D%BC%EC%9A%B0%EC%A0%80" TargetMode="External"/><Relationship Id="rId3" Type="http://schemas.openxmlformats.org/officeDocument/2006/relationships/hyperlink" Target="https://ko.wikipedia.org/wiki/%ED%8C%8C%EC%9D%B4%EB%84%90_%EC%BB%B7_%ED%94%84%EB%A1%9C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3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iki.hash.kr/index.php/%EC%9C%A0%EB%8B%88%ED%8B%B0%EC%BD%94%EB%A6%AC%EC%95%84#cite_note-2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WYSIWYG#fn-2" TargetMode="External"/><Relationship Id="rId13" Type="http://schemas.openxmlformats.org/officeDocument/2006/relationships/hyperlink" Target="https://namu.wiki/w/%EB%A7%88%EC%9A%B0%EC%8A%A4(%EC%9E%85%EB%A0%A5%EC%9E%A5%EC%B9%98)" TargetMode="External"/><Relationship Id="rId3" Type="http://schemas.openxmlformats.org/officeDocument/2006/relationships/hyperlink" Target="https://namu.wiki/w/%EB%B2%88%EC%97%AD%EC%B2%B4" TargetMode="External"/><Relationship Id="rId7" Type="http://schemas.openxmlformats.org/officeDocument/2006/relationships/hyperlink" Target="https://namu.wiki/w/%EB%82%98%EB%AC%B4%EC%9C%84%ED%82%A4" TargetMode="External"/><Relationship Id="rId12" Type="http://schemas.openxmlformats.org/officeDocument/2006/relationships/hyperlink" Target="https://namu.wiki/w/GUI" TargetMode="External"/><Relationship Id="rId17" Type="http://schemas.openxmlformats.org/officeDocument/2006/relationships/hyperlink" Target="https://www.unrealengine.com/ko/releas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namu.wiki/w/U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CLI" TargetMode="External"/><Relationship Id="rId11" Type="http://schemas.openxmlformats.org/officeDocument/2006/relationships/hyperlink" Target="https://namu.wiki/w/%EC%A7%84%EC%9E%85%EC%9E%A5%EB%B2%BD" TargetMode="External"/><Relationship Id="rId5" Type="http://schemas.openxmlformats.org/officeDocument/2006/relationships/hyperlink" Target="https://namu.wiki/w/%EB%A7%90%ED%95%98%EB%8A%94%EB%8C%80%EB%A1%9C" TargetMode="External"/><Relationship Id="rId15" Type="http://schemas.openxmlformats.org/officeDocument/2006/relationships/hyperlink" Target="https://namu.wiki/w/%EC%9D%B8%EB%94%94%20%EA%B2%8C%EC%9E%84" TargetMode="External"/><Relationship Id="rId10" Type="http://schemas.openxmlformats.org/officeDocument/2006/relationships/hyperlink" Target="https://namu.wiki/w/WYSIWYG#fn-3" TargetMode="External"/><Relationship Id="rId4" Type="http://schemas.openxmlformats.org/officeDocument/2006/relationships/hyperlink" Target="https://namu.wiki/w/%ED%95%9C%EA%B5%AD%EC%96%B4" TargetMode="External"/><Relationship Id="rId9" Type="http://schemas.openxmlformats.org/officeDocument/2006/relationships/hyperlink" Target="https://namu.wiki/w/%EC%95%A0%EB%A1%9C%EC%82%AC%ED%95%AD" TargetMode="External"/><Relationship Id="rId14" Type="http://schemas.openxmlformats.org/officeDocument/2006/relationships/hyperlink" Target="https://namu.wiki/w/WYSIWYG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8B%9C%ED%8B%B0%EC%A6%88:%20%EC%8A%A4%EC%B9%B4%EC%9D%B4%EB%9D%BC%EC%9D%B8" TargetMode="External"/><Relationship Id="rId13" Type="http://schemas.openxmlformats.org/officeDocument/2006/relationships/hyperlink" Target="https://store.unity.com/kr/products/unity-pro" TargetMode="External"/><Relationship Id="rId3" Type="http://schemas.openxmlformats.org/officeDocument/2006/relationships/hyperlink" Target="https://namu.wiki/w/%EC%B2%AD%EA%B0%95%EB%AC%B8%ED%99%94%EC%82%B0%EC%97%85%EB%8C%80%ED%95%99%EA%B5%90" TargetMode="External"/><Relationship Id="rId7" Type="http://schemas.openxmlformats.org/officeDocument/2006/relationships/hyperlink" Target="https://namu.wiki/w/Kerbal%20Space%20Program" TargetMode="External"/><Relationship Id="rId12" Type="http://schemas.openxmlformats.org/officeDocument/2006/relationships/hyperlink" Target="https://biz.chosun.com/site/data/html_dir/2020/07/19/2020071902077.html?utm_source=naver&amp;utm_medium=original&amp;utm_campaign=biz" TargetMode="External"/><Relationship Id="rId2" Type="http://schemas.openxmlformats.org/officeDocument/2006/relationships/slide" Target="../slides/slide11.xml"/><Relationship Id="rId16" Type="http://schemas.openxmlformats.org/officeDocument/2006/relationships/hyperlink" Target="https://namu.wiki/w/%EC%9C%A0%EB%8B%88%ED%8B%B0(%EA%B2%8C%EC%9E%84%20%EC%97%94%EC%A7%84)#fn-24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B%A1%9C%EB%94%A9#s-2.2" TargetMode="External"/><Relationship Id="rId11" Type="http://schemas.openxmlformats.org/officeDocument/2006/relationships/hyperlink" Target="https://namu.wiki/w/Escape%20from%20Tarkov" TargetMode="External"/><Relationship Id="rId5" Type="http://schemas.openxmlformats.org/officeDocument/2006/relationships/hyperlink" Target="https://namu.wiki/w/%EC%95%94%EB%8B%AC%EC%9D%98%20%EB%B2%95%EC%B9%99" TargetMode="External"/><Relationship Id="rId15" Type="http://schemas.openxmlformats.org/officeDocument/2006/relationships/hyperlink" Target="https://namu.wiki/w/%EB%A6%AC%EB%B2%84%EC%8B%B1" TargetMode="External"/><Relationship Id="rId10" Type="http://schemas.openxmlformats.org/officeDocument/2006/relationships/hyperlink" Target="https://namu.wiki/w/%EC%93%B0%EB%A0%88%EA%B8%B0%20%EC%88%98%EC%A7%91" TargetMode="External"/><Relationship Id="rId4" Type="http://schemas.openxmlformats.org/officeDocument/2006/relationships/hyperlink" Target="https://blogs.unity3d.com/kr/2018/05/09/%ED%95%9C%EA%B5%AD%EC%96%B4-unity-%EC%97%90%EB%94%94%ED%84%B0%EC%9D%98-%ED%95%9C%EA%B8%80%ED%99%94-unity-%EC%97%90%EB%94%94%ED%84%B0-%ED%95%9C%EA%B5%AD%EC%96%B4%ED%8C%90-%EC%8B%9C%ED%97%98/" TargetMode="External"/><Relationship Id="rId9" Type="http://schemas.openxmlformats.org/officeDocument/2006/relationships/hyperlink" Target="https://namu.wiki/w/big.LITTLE#s-2.3" TargetMode="External"/><Relationship Id="rId14" Type="http://schemas.openxmlformats.org/officeDocument/2006/relationships/hyperlink" Target="https://www.reddit.com/r/Unity3D/comments/ei7yal/does_unity_pro_subscription_gives_you_access_to/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2020.3/Documentation/Manual/lighting-window.html" TargetMode="External"/><Relationship Id="rId3" Type="http://schemas.openxmlformats.org/officeDocument/2006/relationships/hyperlink" Target="https://docs.unity3d.com/2020.3/Documentation/Manual/Console.html" TargetMode="External"/><Relationship Id="rId7" Type="http://schemas.openxmlformats.org/officeDocument/2006/relationships/hyperlink" Target="https://docs.unity3d.com/2020.3/Documentation/Manual/GIIntro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3d.com/2020.3/Documentation/Manual/CacheServer.html" TargetMode="External"/><Relationship Id="rId5" Type="http://schemas.openxmlformats.org/officeDocument/2006/relationships/hyperlink" Target="https://docs.unity3d.com/2020.3/Documentation/Manual/ManagedCodeDebugging.html" TargetMode="External"/><Relationship Id="rId4" Type="http://schemas.openxmlformats.org/officeDocument/2006/relationships/hyperlink" Target="https://docs.unity3d.com/2020.3/Documentation/Manual/BackgroundTasksWindow.html" TargetMode="Externa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82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https://unity.com/releases/editor/whats-new/2021.3.20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26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09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99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5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Inter"/>
              </a:rPr>
              <a:t>Unity Hub system requirements OS: 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Windows 7 SP1+, 8, 10, 64-bit versions only; Mac OS X 10.12+; Ubuntu 16.04, 18.04, and CentOS 7.</a:t>
            </a:r>
          </a:p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Inter"/>
              </a:rPr>
              <a:t>GPU: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Graphics card with DX10 (shader model 4.0) capabilities.</a:t>
            </a:r>
          </a:p>
          <a:p>
            <a:endParaRPr lang="en-US" altLang="ko-KR" dirty="0"/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허브는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프로젝트 및 설치를 찾고 다운로드하고 관리하는 방식을 간소화하는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스탠드얼론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 애플리케이션입니다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또한 장치에 이미 설치한 에디터 버전을 허브에 수동으로 추가할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허브를 통해 다음 작업을 수행할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계정과 에디터 라이선스를 관리합니다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프로젝트를 만들고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기본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에디터 버전을 프로젝트와 연결하고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설치된 여러 에디터 버전을 관리합니다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선호하는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버전을 설정하고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Project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뷰에서 다른 버전을 간편하게 실행합니다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에디터를 실행하지 않고도 프로젝트 빌드 타겟을 관리하고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두 개의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버전을 동시에 실행합니다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단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로컬 충돌과 다른 이상 현상을 피하려면 한 번에 하나의 에디터 인스턴스에서 프로젝트를 열어야 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기존에 설치된 에디터에 컴포넌트를 추가합니다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허브를 통해 에디터 버전을 다운로드하면 초기 설치 시에나 나중에 추가 컴포넌트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특정 플랫폼 지원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Visual Studio,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오프라인 문서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스탠다드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에셋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를 찾거나 추가할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프로젝트 템플릿을 사용하여 일반 프로젝트 타입을 빠르게 생성할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의 프로젝트 템플릿은 새 프로젝트를 생성할 때 일반 설정에 대한 기본 값을 제공합니다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프로젝트 템플릿은 타겟 게임 타입 또는 비주얼 정확도 수준에 대한 설정들을 미리 설정합니다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자세한 내용은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B0604020202020204" pitchFamily="2" charset="0"/>
                <a:hlinkClick r:id="rId3"/>
              </a:rPr>
              <a:t>프로젝트 템플릿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을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73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유니티의 렌더링 파이프라인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(built-in, SRP, URP, HDRP)</a:t>
            </a:r>
          </a:p>
          <a:p>
            <a:pPr algn="l"/>
            <a:endParaRPr lang="ko-KR" altLang="en-US" b="0" i="0" dirty="0">
              <a:solidFill>
                <a:srgbClr val="222222"/>
              </a:solidFill>
              <a:effectLst/>
              <a:latin typeface="Noto Serif" panose="020B0604020202020204" pitchFamily="18" charset="0"/>
            </a:endParaRPr>
          </a:p>
          <a:p>
            <a:pPr algn="l"/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Render Pipelines</a:t>
            </a:r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파이프라인은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씬의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내용들을 취하여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컬링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(culling),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(rendering),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포스트프로세싱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(post-processing)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등의 작업을 수행하고 그것을 스크린에 표시하는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역할을한다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유니티는 몇가지 서로 다른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파이프라인을 제공한다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(built-in, URP, HDRP)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파이프라인은 모두 다른 기능과 특성을 가지고있다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사용자는 개발의 초기 단계에서 프로젝트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게임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어플리케이션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플래폼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에 적절한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선택하는것이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중요하다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프로젝트 중간에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다른것으로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변경하는것을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권장하지않는다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)</a:t>
            </a: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B0604020202020204" pitchFamily="18" charset="0"/>
                <a:hlinkClick r:id="rId3"/>
              </a:rPr>
              <a:t>docs.unity3d.com/Manual/render-pipelines.html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B0604020202020204" pitchFamily="18" charset="0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 </a:t>
            </a:r>
          </a:p>
          <a:p>
            <a:pPr algn="l"/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built-in render pipeline(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빌트인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 파이프라인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)</a:t>
            </a:r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유니티에 기본으로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설정되어있는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디폴트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(default)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일반적인 목적의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파이프라인으로 커스텀 확장에 관해서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스크립터블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파이프라인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(SRP)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에 비해 제한적이다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 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포워드 렌더링 패스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(forward rendering path)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와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디퍼드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렌더링 패스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defered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rendering path)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중 한가지를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선택할수있으며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커맨드 버퍼와 콜백으로 기능을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확장할수있다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</a:t>
            </a: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B0604020202020204" pitchFamily="18" charset="0"/>
                <a:hlinkClick r:id="rId4"/>
              </a:rPr>
              <a:t>docs.unity3d.com/Manual/built-in-render-pipeline.html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B0604020202020204" pitchFamily="18" charset="0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 </a:t>
            </a:r>
          </a:p>
          <a:p>
            <a:pPr algn="l"/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SRP(scriptable render pipeline)</a:t>
            </a:r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스크립터블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렌더링 파이프라인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(SRP)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을 사용하면 스크립트로 렌더링을 제어하고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커스터마이징할수있다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개발자는 유니티가 프레임을 렌더링하는 방법을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c#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스크립트로 작성하여 프로젝트의 요구사항을 충족하기위해 기존의 파이프 라인을 수정하거나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재구성할수있다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유니티는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개의 빌트인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SRP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를 제공한다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B0604020202020204" pitchFamily="18" charset="0"/>
              </a:rPr>
              <a:t>(URP, HDRP)</a:t>
            </a: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B0604020202020204" pitchFamily="18" charset="0"/>
                <a:hlinkClick r:id="rId5"/>
              </a:rPr>
              <a:t>learn.unity.com/tutorial/understanding-scriptable-render-pipelines-2019-3?language=en#5f670076edbc2a0020228d08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B0604020202020204" pitchFamily="18" charset="0"/>
            </a:endParaRP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B0604020202020204" pitchFamily="18" charset="0"/>
                <a:hlinkClick r:id="rId6"/>
              </a:rPr>
              <a:t>docs.unity3d.com/Manual/ScriptableRenderPipeline.html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B0604020202020204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LWRP(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lightweight render pipeline)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경량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파이프라인은 유니티에 내장되었던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SRP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Unity 2019.3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버전 이후로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URP(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유니버셜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파이프라인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으로 변경되었다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.</a:t>
            </a: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7"/>
              </a:rPr>
              <a:t>blogs.unity3d.com/</a:t>
            </a:r>
            <a:r>
              <a:rPr lang="en-US" altLang="ko-KR" b="0" i="0" u="none" strike="noStrike" dirty="0" err="1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7"/>
              </a:rPr>
              <a:t>kr</a:t>
            </a:r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7"/>
              </a:rPr>
              <a:t>/2019/09/20/how-the-lightweight-render-pipeline-is-evolving/</a:t>
            </a:r>
            <a:endParaRPr lang="en-US" altLang="ko-KR" b="0" i="0" dirty="0">
              <a:solidFill>
                <a:srgbClr val="222222"/>
              </a:solidFill>
              <a:effectLst/>
              <a:latin typeface="Noto Serif" panose="02020600060500020200" pitchFamily="18" charset="0"/>
            </a:endParaRPr>
          </a:p>
          <a:p>
            <a:endParaRPr lang="en-US" altLang="ko-KR" dirty="0"/>
          </a:p>
          <a:p>
            <a:pPr algn="l"/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URP(universal render pipeline)</a:t>
            </a:r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유니티에 내장된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SRP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LWRP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의 업그레이드 버전이다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(Unity 2019.3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버전부터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LWRP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URP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로 변경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)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URP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는 뛰어난 성능 및 향상된 그래픽 품질을 제공하는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SRP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로 기본 빌트인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파이프라인보다 유연하고 확장성이 좋으며 다양한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플래폼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모바일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콘솔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, PC, VR)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에 최적화된 그래픽을 제공한다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싱글 패스 포워드 렌더링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,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셰이더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그래프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, VFX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그래프를 지원한다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(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디퍼드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렌더러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지원 예정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)</a:t>
            </a: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8"/>
              </a:rPr>
              <a:t>unity.com/</a:t>
            </a:r>
            <a:r>
              <a:rPr lang="en-US" altLang="ko-KR" b="0" i="0" u="none" strike="noStrike" dirty="0" err="1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8"/>
              </a:rPr>
              <a:t>srp</a:t>
            </a:r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8"/>
              </a:rPr>
              <a:t>/universal-render-pipeline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20600060500020200" pitchFamily="18" charset="0"/>
            </a:endParaRP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9"/>
              </a:rPr>
              <a:t>blogs.unity3d.com/2020/02/10/achieve-beautiful-scalable-and-performant-graphics-with-the-universal-render-pipeline/?_ga=2.18462974.699977132.1612241598-247112712.1600397187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20600060500020200" pitchFamily="18" charset="0"/>
            </a:endParaRPr>
          </a:p>
          <a:p>
            <a:endParaRPr lang="en-US" altLang="ko-KR" u="none" strike="noStrike" dirty="0">
              <a:solidFill>
                <a:srgbClr val="000000"/>
              </a:solidFill>
              <a:effectLst/>
              <a:hlinkClick r:id="rId9"/>
            </a:endParaRPr>
          </a:p>
          <a:p>
            <a:pPr algn="l"/>
            <a:r>
              <a:rPr lang="ko-KR" altLang="en-US" b="1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셰이더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그래프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20600060500020200" pitchFamily="18" charset="0"/>
            </a:endParaRPr>
          </a:p>
          <a:p>
            <a:pPr algn="l"/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10"/>
              </a:rPr>
              <a:t>unity.com/</a:t>
            </a:r>
            <a:r>
              <a:rPr lang="en-US" altLang="ko-KR" b="0" i="0" u="none" strike="noStrike" dirty="0" err="1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10"/>
              </a:rPr>
              <a:t>kr</a:t>
            </a:r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erif" panose="02020600060500020200" pitchFamily="18" charset="0"/>
                <a:hlinkClick r:id="rId10"/>
              </a:rPr>
              <a:t>/shader-graph</a:t>
            </a:r>
            <a:endParaRPr lang="ko-KR" altLang="en-US" b="0" i="0" dirty="0">
              <a:solidFill>
                <a:srgbClr val="222222"/>
              </a:solidFill>
              <a:effectLst/>
              <a:latin typeface="Noto Serif" panose="02020600060500020200" pitchFamily="18" charset="0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</a:t>
            </a:r>
          </a:p>
          <a:p>
            <a:pPr algn="l"/>
            <a:r>
              <a:rPr lang="en-US" altLang="ko-KR" b="1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HDRP(high definition render pipeline)</a:t>
            </a:r>
            <a:b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고해상도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렌더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파이프라인은 유니티에 내장된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SRP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로 물리 기반의 렌더링과 우수한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GPU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성능으로 정확하고 매우 사실적인 그래픽을 제공한다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.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고사양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 그래픽이 요구되는 프로젝트를 위해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HDRP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를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사용할수있다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</a:b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컴퓨트쉐이더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(compute shader)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기술과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GPU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하드웨어를 사용하며 포워드 렌더링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,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디퍼드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 렌더링을 모두 지원한다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Noto Serif" panose="02020600060500020200" pitchFamily="18" charset="0"/>
              </a:rPr>
              <a:t>.</a:t>
            </a:r>
          </a:p>
          <a:p>
            <a:br>
              <a:rPr lang="ko-KR" altLang="en-US" u="none" strike="noStrike" dirty="0">
                <a:solidFill>
                  <a:srgbClr val="000000"/>
                </a:solidFill>
                <a:effectLst/>
                <a:hlinkClick r:id="rId9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49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https://docs.unity3d.com/Manual/Preferences.html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2D and 3D mode settings</a:t>
            </a:r>
          </a:p>
          <a:p>
            <a:endParaRPr lang="en-US" altLang="ko-KR" dirty="0"/>
          </a:p>
          <a:p>
            <a:r>
              <a:rPr lang="en-US" altLang="ko-KR" dirty="0"/>
              <a:t>https://docs.unity3d.com/Manual/2DAnd3DModeSettings.html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3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https://docs.unity3d.com/Manual/Preferences.html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2D and 3D mode settings</a:t>
            </a:r>
          </a:p>
          <a:p>
            <a:endParaRPr lang="en-US" altLang="ko-KR" dirty="0"/>
          </a:p>
          <a:p>
            <a:r>
              <a:rPr lang="en-US" altLang="ko-KR" dirty="0"/>
              <a:t>https://docs.unity3d.com/Manual/2DAnd3DModeSettings.html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51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https://docs.unity3d.com/Manual/Preferences.html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2D and 3D mode settings</a:t>
            </a:r>
          </a:p>
          <a:p>
            <a:endParaRPr lang="en-US" altLang="ko-KR" dirty="0"/>
          </a:p>
          <a:p>
            <a:r>
              <a:rPr lang="en-US" altLang="ko-KR" dirty="0"/>
              <a:t>https://docs.unity3d.com/Manual/2DAnd3DModeSettings.html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06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https://docs.unity3d.com/Manual/comp-ManagerGroup.html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818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https://docs.unity3d.com/Manual/BuildSettings.html</a:t>
            </a:r>
          </a:p>
          <a:p>
            <a:endParaRPr lang="en-US" altLang="ko-KR" dirty="0"/>
          </a:p>
          <a:p>
            <a:r>
              <a:rPr lang="en-US" altLang="ko-KR" dirty="0"/>
              <a:t>https://github.com/IJEMIN/Unity-Programming-Essence-2021</a:t>
            </a:r>
          </a:p>
          <a:p>
            <a:endParaRPr lang="en-US" altLang="ko-KR" dirty="0"/>
          </a:p>
          <a:p>
            <a:r>
              <a:rPr lang="en-US" altLang="ko-KR" dirty="0" err="1"/>
              <a:t>AssetStore</a:t>
            </a:r>
            <a:r>
              <a:rPr lang="en-US" altLang="ko-KR" dirty="0"/>
              <a:t> Importing</a:t>
            </a:r>
          </a:p>
          <a:p>
            <a:endParaRPr lang="en-US" altLang="ko-KR" dirty="0"/>
          </a:p>
          <a:p>
            <a:r>
              <a:rPr lang="en-US" altLang="ko-KR" dirty="0"/>
              <a:t>https://assetstore.unity.com/packages/templates/tutorials/3d-game-kit-115747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34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71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(A)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3"/>
              </a:rPr>
              <a:t>The Toolbar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provides access to the most essential working features. On the left it contains the basic tools for manipulating the </a:t>
            </a: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Scene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view and the </a:t>
            </a:r>
            <a:r>
              <a:rPr lang="en-US" altLang="ko-KR" b="1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GameObjects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within it. In the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centre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 are the play, pause and step controls. The buttons to the right give you access to Unity Collaborate, Unity Cloud Services and your Unity Account, followed by a layer visibility menu, and finally the Editor layout menu (which provides some alternate layouts for the Editor windows, and allows you to save your own custom layouts).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(B)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4"/>
              </a:rPr>
              <a:t>The Hierarchy window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is a hierarchical text representation of every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 in the Scene. Each item in the Scene has an entry in the hierarchy, so the two windows are inherently linked. The hierarchy reveals the structure of how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 attach to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(C)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5"/>
              </a:rPr>
              <a:t>The Game view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simulates what your final rendered game will look like through your Scene </a:t>
            </a: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Cameras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When you click the Play button, the simulation begins.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(D)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6"/>
              </a:rPr>
              <a:t>The Scene view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allows you to visually navigate and edit your Scene. The </a:t>
            </a: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Scene view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can show a 3D or 2D perspective, depending on the type of Project you are working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(E)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7"/>
              </a:rPr>
              <a:t>The Inspector Window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allows you to view and edit all the properties of the currently selected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Because different types of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 have different sets of properties, the layout and contents of the </a:t>
            </a: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Inspector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window change each time you select a different </a:t>
            </a:r>
            <a:r>
              <a:rPr lang="en-US" altLang="ko-KR" b="0" i="0" dirty="0" err="1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(F)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8"/>
              </a:rPr>
              <a:t>The Project window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displays your library of Assets that are available to use in your Project. When you import Assets into your Project, they appear here.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(G)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9"/>
              </a:rPr>
              <a:t>The status bar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provides notifications about various Unity processes, and quick access to related tools and settings.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(A)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 err="1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0"/>
              </a:rPr>
              <a:t>툴바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통해 가장 필수적인 작업 기능에 접근할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왼쪽에는 씬 뷰와 그 안에 있는 게임 오브젝트를 조작할 수 있는 기본 툴이 있고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중앙에는 재생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일시정지 및 스텝 컨트롤이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오른쪽에 있는 버튼을 통해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콜라보레이트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클라우드 서비스 및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계정에 접근할 수 있으며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이어서 레이어 메뉴와 에디터 창의 대체 레이아웃을 제공하고 커스텀 레이아웃을 저장할 수 있는 에디터 레이아웃 메뉴가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(B)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1"/>
              </a:rPr>
              <a:t>계층 창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모든 게임 오브젝트를 계층 구조에 텍스트로 표시합니다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있는 각 항목마다 계층 구조에 엔트리가 있으므로 두 창은 본질적으로 연결되어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구조는 게임 오브젝트의 상호 연결 방식을 구조로 나타냅니다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(C)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2"/>
              </a:rPr>
              <a:t>게임 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씬 카메라를 통해 최종적으로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렌더링된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게임 모습을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Play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버튼을 클릭하면 시뮬레이션이 시작됩니다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(D)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3"/>
              </a:rPr>
              <a:t>씬 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에서는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시각적으로 탐색하고 편집할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 뷰에는 작업 중인 프로젝트 타입에 따라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3D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2D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원근이 표시됩니다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(E)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 err="1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4"/>
              </a:rPr>
              <a:t>인스펙터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4"/>
              </a:rPr>
              <a:t> 창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에서는 현재 선택된 게임 오브젝트의 모든 프로퍼티를 보고 편집할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여러 게임 오브젝트 타입마다 서로 다른 여러 프로퍼티가 있으므로 다른 게임 오브젝트를 선택할 때마다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인스펙터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창의 레이아웃과 콘텐츠가 달라집니다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(F)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5"/>
              </a:rPr>
              <a:t>프로젝트 창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에는 프로젝트에서 사용할 수 있는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에셋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라이브러리가 표시됩니다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프로젝트로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에셋을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임포트하면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이 창에 나타납니다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(G)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16"/>
              </a:rPr>
              <a:t>상태 표시줄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다양한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프로세스에 대한 알림과 관련 툴 및 설정에 대한 빠른 액세스를 제공합니다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https://docs.unity3d.com/kr/current/Manual/Toolbar.html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564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https://docs.unity3d.com/kr/current/Manual/Hierarchy.html</a:t>
            </a:r>
          </a:p>
          <a:p>
            <a:pPr algn="l"/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</a:t>
            </a:r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부모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계층 구조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 지정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사용하여 게임 오브젝트를 그룹화합니다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오브젝트는 해당 프로퍼티를 상속하는 다른 게임 오브젝트를 포함할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또한 게임 오브젝트를 서로 연결하여 게임 오브젝트 컬렉션을 간편하게 이동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스케일 또는 변환할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상위 수준 오브젝트를 이동시키거나 게임 오브젝트를 부모로 지정할 경우 모든 자식 게임 오브젝트도 이동합니다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또한 중첩된 부모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오브젝트를 만들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모든 중첩된 오브젝트는 여전히 원본 부모 게임 오브젝트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 루트 게임 오브젝트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의 자손입니다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오브젝트는 부모 게임 오브젝트의 이동과 회전을 상속받습니다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이에 대한 자세한 내용은 </a:t>
            </a:r>
            <a:r>
              <a:rPr lang="en-US" altLang="ko-KR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Transform 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컴포넌트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문서를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 정렬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새 게임 오브젝트 생성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새 게임 오브젝트를 생성하려면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선택한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빈 공간을 마우스 오른쪽 버튼으로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생성할 게임 오브젝트를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Ctrl+Shift+N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(Windows)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Command+Shift+N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(macOS)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눌러 새로운 빈 게임 오브젝트를 생성할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참고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새 게임 오브젝트는 자동으로 ‘이름 변경’ 모드에서 생성됩니다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동작을 비활성화하려면 계층 창의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More(⋮)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메뉴를 선택한 후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Rename New Objects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 해제하십시오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 가시성 </a:t>
            </a:r>
            <a:r>
              <a:rPr lang="ko-KR" altLang="en-US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</a:t>
            </a:r>
            <a:endParaRPr lang="ko-KR" altLang="en-US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오브젝트의 가시성을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토글하려면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 게임 오브젝트 왼쪽에 있는 드롭다운 화살표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(►)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드롭다운 화살표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(►)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클릭한 채로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Alt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키를 누르면 루트 게임 오브젝트의 모든 자손 게임 오브젝트의 가시성이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드롭다운 화살표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(▼)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다시 선택하면 모든 자손 게임 오브젝트가 축소됩니다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 생성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자식 게임 오브젝트를 생성하려면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구조에서 게임 오브젝트를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드래그하여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부모 게임 오브젝트에 놓습니다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 게임 오브젝트 생성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새 게임 오브젝트를 기존 게임 오브젝트의 부모로 계층 구조 뷰에 추가할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 게임 오브젝트를 생성하려면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마우스 오른쪽 버튼으로 클릭하거나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동일한 레벨의 여러 게임 오브젝트를 선택한 후 마우스 오른쪽 버튼을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Create Empty Parent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Ctrl+Shift+G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(Windows)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Command+Shift+G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(macOS)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눌러 부모 게임 오브젝트를 생성할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참고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 부모 게임 오브젝트를 설정한 경우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Create Empty Parent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클릭하면 선택한 게임 오브젝트의 부모가 아닌 기본 부모의 자식으로 새 게임 오브젝트를 생성합니다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형제 게임 오브젝트 생성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형제 게임 오브젝트는 다른 자식 게임 오브젝트와 동일한 계층을 지닌 게임 오브젝트입니다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형제 게임 오브젝트를 생성하려면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기존 게임 오브젝트 위 또는 아래로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파란색 수평선을 사용하여 게임 오브젝트의 순서를 결정합니다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 복제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복제하려면 타겟 게임 오브젝트를 마우스 오른쪽 버튼으로 클릭한 후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Duplicate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Ctrl+D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(Windows)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Command+D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(macOS)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눌러 선택한 게임 오브젝트를 복제할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자식으로 붙여넣기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선택한 게임 오브젝트를 잘라내거나 복사한 후 다른 게임 오브젝트의 자식으로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붙여넣을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붙여넣은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자식 게임 오브젝트는 해당 월드 포지션을 유지합니다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자식으로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붙여넣으려면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선택한 게임 오브젝트를 마우스 오른쪽 버튼으로 클릭한 후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Cut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또는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Copy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원하는 부모 게임 오브젝트를 마우스 오른쪽 버튼으로 클릭한 후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Paste as Child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Ctrl+Shift+V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(Windows)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Command+Shift+V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(macOS)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눌러 게임 오브젝트를 자식으로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붙여넣을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 부모로 게임 오브젝트 구성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원하는 게임 오브젝트를 ’기본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부모’로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만들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씬 뷰로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자동으로 해당 게임 오브젝트를 기본 부모로 설정된 게임 오브젝트의 자식으로 만듭니다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기본 부모로 지정하려면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게임 오브젝트를 마우스 오른쪽 버튼으로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Set as Default Parent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씬 뷰로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계층 창에서 자식 게임 오브젝트가 기본 부모 게임 오브젝트 아래에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들여쓰기됩니다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 부모 게임 오브젝트의 이름은 볼드체로 표시됩니다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오브젝트에서 기본 부모 상태를 제거하려면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게임 오브젝트를 마우스 오른쪽 버튼으로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Clear Default Parent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이전에 기본 부모였던 게임 오브젝트의 이름이 더 이상 볼드체로 표시되지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씬 뷰로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계층 창의 최상단에 나타납니다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즉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이 게임 오브젝트를 이전의 기본 부모였던 게임 오브젝트의 자식으로 만들지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씬당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하나의 기본 부모만 설정할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게임 오브젝트를 기본 부모로 설정한 후 동일한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다른 게임 오브젝트를 기본 부모로 설정하면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두 번째 게임 오브젝트만 기본 부모로 설정됩니다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 여러 개의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있고 각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기본 부모를 설정한 경우 게임 오브젝트를 씬 뷰로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활성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기본 부모 게임 오브젝트를 새 게임 오브젝트의 부모로 지정합니다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br>
              <a:rPr lang="ko-KR" altLang="en-US" dirty="0"/>
            </a:b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4"/>
              </a:rPr>
              <a:t>단축키 관리자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에서 기본 부모 설정에 대한 키보드 단축키를 설정할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Shortcuts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창에서 키보드 단축키를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Hierarchy View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&gt;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Set as Default Parent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 할당하십시오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 부모가 설정되어 있지 않으면 계층 창에서 게임 오브젝트를 선택한 후 단축키를 사용하여 해당 게임 오브젝트를 기본 부모로 만들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 부모가 설정되어 있는 경우 단축키를 사용하여 게임 오브젝트에서 기본 부모 상태를 제거해야 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 가시성 및 선택 가능성 설정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 가시성 아이콘을 클릭하면 애플리케이션 내 가시성을 변경하지 않고도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5"/>
              </a:rPr>
              <a:t>씬 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에서 게임 오브젝트를 숨기거나 표시할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편집하는 동안 씬 선택 아이콘을 선택하여 씬 뷰에서 게임 오브젝트를 선택할 수 있는지 여부를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컨트롤은 특정 게임 오브젝트를 확인하거나 선택하기가 어려운 크고 복잡한 씬 작업에 유용합니다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 정렬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기본적으로 계층 창에는 생성된 순서대로 게임 오브젝트가 나열됩니다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선택한 게임 오브젝트를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위나 아래로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드래그하여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게임 오브젝트의 순서를 변경할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알파벳순 정렬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오브젝트를 알파벳순으로 정렬하려면 다음 단계를 따르십시오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Edit &gt; Preferences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(Windows)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&gt; Preferences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(macOS)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Enable Alphanumeric Sorting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선택합니다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선택하면 아이콘이 계층 창에 표시되고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Transform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정렬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기본값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또는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Alphabetical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정렬 간에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여러 씬 편집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계층 창에서 동시에 하나 이상의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열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자세한 내용은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6"/>
              </a:rPr>
              <a:t>여러 씬 편집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페이지를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br>
              <a:rPr lang="ko-KR" altLang="en-US" dirty="0"/>
            </a:b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593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https://docs.unity3d.com/kr/current/Manual/GameView.html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뷰는 애플리케이션의 카메라에서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렌더링되며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최종적으로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퍼블리시된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애플리케이션을 보여줍니다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애플리케이션을 사용할 때 플레이어가 보는 것을 제어하려면 하나 이상의 카메라를 사용해야 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카메라에 대한 자세한 내용은 </a:t>
            </a:r>
            <a:r>
              <a:rPr lang="ko-KR" altLang="en-US" b="0" i="0" u="sng" dirty="0">
                <a:effectLst/>
                <a:latin typeface="Roboto" panose="02000000000000000000" pitchFamily="2" charset="0"/>
                <a:hlinkClick r:id="rId3"/>
              </a:rPr>
              <a:t>카메라 컴포넌트 페이지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툴바의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버튼을 사용하여 에디터 플레이 모드를 제어하고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퍼블리시된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애플리케이션의 플레이 방식을 확인합니다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플레이 모드에서는 모든 변경 사항이 임시적으로 적용되며 플레이 모드를 종료하면 바로 초기화됩니다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이러한 점을 쉽게 인식할 수 있도록 에디터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UI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가 어둡게 변합니다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632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버튼 </a:t>
            </a:r>
            <a:r>
              <a:rPr lang="en-US" altLang="ko-KR" b="1" dirty="0">
                <a:effectLst/>
              </a:rPr>
              <a:t>– </a:t>
            </a:r>
            <a:r>
              <a:rPr lang="ko-KR" altLang="en-US" b="1" dirty="0">
                <a:effectLst/>
              </a:rPr>
              <a:t>기능</a:t>
            </a:r>
            <a:endParaRPr lang="en-US" altLang="ko-KR" b="1" dirty="0">
              <a:effectLst/>
            </a:endParaRP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Display - </a:t>
            </a:r>
            <a:r>
              <a:rPr lang="ko-KR" altLang="en-US" dirty="0" err="1">
                <a:effectLst/>
              </a:rPr>
              <a:t>씬에</a:t>
            </a:r>
            <a:r>
              <a:rPr lang="ko-KR" altLang="en-US" dirty="0">
                <a:effectLst/>
              </a:rPr>
              <a:t> 카메라가 여러 대 있는 경우 카메라 리스트에서 이 버튼을 선택하여 원하는 카메라를 선택할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기본적으로 </a:t>
            </a:r>
            <a:r>
              <a:rPr lang="en-US" altLang="ko-KR" b="1" dirty="0">
                <a:effectLst/>
              </a:rPr>
              <a:t>Display 1</a:t>
            </a:r>
            <a:r>
              <a:rPr lang="ko-KR" altLang="en-US" dirty="0">
                <a:effectLst/>
              </a:rPr>
              <a:t> 로 설정되어 있습니다</a:t>
            </a:r>
            <a:r>
              <a:rPr lang="en-US" altLang="ko-KR" dirty="0">
                <a:effectLst/>
              </a:rPr>
              <a:t>. </a:t>
            </a:r>
            <a:r>
              <a:rPr lang="en-US" altLang="ko-KR" b="1" dirty="0">
                <a:effectLst/>
              </a:rPr>
              <a:t>Target Display</a:t>
            </a:r>
            <a:r>
              <a:rPr lang="ko-KR" altLang="en-US" dirty="0">
                <a:effectLst/>
              </a:rPr>
              <a:t> 드롭다운 메뉴에서 카메라 모듈에 있는 카메라에 디스플레이를 할당할 수 있습니다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Aspect - </a:t>
            </a:r>
            <a:r>
              <a:rPr lang="ko-KR" altLang="en-US" dirty="0">
                <a:effectLst/>
              </a:rPr>
              <a:t>이 값을 선택하여 다른 종횡비를 가진 모니터에서 게임이 어떻게 보일지 테스트할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기본적으로 </a:t>
            </a:r>
            <a:r>
              <a:rPr lang="en-US" altLang="ko-KR" b="1" dirty="0">
                <a:effectLst/>
              </a:rPr>
              <a:t>Free Aspect</a:t>
            </a:r>
            <a:r>
              <a:rPr lang="ko-KR" altLang="en-US" dirty="0">
                <a:effectLst/>
              </a:rPr>
              <a:t> 로 설정되어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b="1" dirty="0">
                <a:effectLst/>
              </a:rPr>
              <a:t>	Low Resolution Aspect Ratios - </a:t>
            </a:r>
            <a:r>
              <a:rPr lang="ko-KR" altLang="en-US" dirty="0">
                <a:effectLst/>
              </a:rPr>
              <a:t>구형 디스플레이의 픽셀 밀도를 </a:t>
            </a:r>
            <a:r>
              <a:rPr lang="ko-KR" altLang="en-US" dirty="0" err="1">
                <a:effectLst/>
              </a:rPr>
              <a:t>에뮬레이트하려면</a:t>
            </a:r>
            <a:r>
              <a:rPr lang="ko-KR" altLang="en-US" dirty="0">
                <a:effectLst/>
              </a:rPr>
              <a:t> 이 </a:t>
            </a:r>
            <a:r>
              <a:rPr lang="en-US" altLang="ko-KR" b="1" dirty="0">
                <a:effectLst/>
              </a:rPr>
              <a:t>Low Resolution Aspect Ratios</a:t>
            </a:r>
            <a:r>
              <a:rPr lang="ko-KR" altLang="en-US" dirty="0">
                <a:effectLst/>
              </a:rPr>
              <a:t> 를 활성화합니다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이렇게 하면 종횡비를 선택했을 때 게임 뷰의 해상도가 줄어듭니다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</a:t>
            </a:r>
            <a:r>
              <a:rPr lang="ko-KR" altLang="en-US" dirty="0" err="1">
                <a:effectLst/>
              </a:rPr>
              <a:t>레티나</a:t>
            </a:r>
            <a:r>
              <a:rPr lang="ko-KR" altLang="en-US" dirty="0">
                <a:effectLst/>
              </a:rPr>
              <a:t> 디스플레이가 탑재되지 않은 기기에서 게임 뷰를 실행할 때 항상 활성화됩니다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b="1" dirty="0">
                <a:effectLst/>
              </a:rPr>
              <a:t>	</a:t>
            </a:r>
            <a:r>
              <a:rPr lang="en-US" altLang="ko-KR" b="1" dirty="0" err="1">
                <a:effectLst/>
              </a:rPr>
              <a:t>VSync</a:t>
            </a:r>
            <a:r>
              <a:rPr lang="en-US" altLang="ko-KR" b="1" dirty="0">
                <a:effectLst/>
              </a:rPr>
              <a:t> (Game view only) - </a:t>
            </a:r>
            <a:r>
              <a:rPr lang="ko-KR" altLang="en-US" dirty="0">
                <a:effectLst/>
              </a:rPr>
              <a:t>게임 뷰에 우선 순위를 부여하려면 </a:t>
            </a:r>
            <a:r>
              <a:rPr lang="en-US" altLang="ko-KR" b="1" dirty="0" err="1">
                <a:effectLst/>
              </a:rPr>
              <a:t>VSync</a:t>
            </a:r>
            <a:r>
              <a:rPr lang="en-US" altLang="ko-KR" b="1" dirty="0">
                <a:effectLst/>
              </a:rPr>
              <a:t> (Game view only)</a:t>
            </a:r>
            <a:r>
              <a:rPr lang="ko-KR" altLang="en-US" dirty="0">
                <a:effectLst/>
              </a:rPr>
              <a:t> 를 활성화합니다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비디오를 녹화할 때 유용한 수직 동기화를 추가할 수 있습니다</a:t>
            </a:r>
            <a:r>
              <a:rPr lang="en-US" altLang="ko-KR" dirty="0">
                <a:effectLst/>
              </a:rPr>
              <a:t>. Unity</a:t>
            </a:r>
            <a:r>
              <a:rPr lang="ko-KR" altLang="en-US" dirty="0">
                <a:effectLst/>
              </a:rPr>
              <a:t>는 모니터 </a:t>
            </a:r>
            <a:r>
              <a:rPr lang="ko-KR" altLang="en-US" dirty="0" err="1">
                <a:effectLst/>
              </a:rPr>
              <a:t>새로고침</a:t>
            </a:r>
            <a:r>
              <a:rPr lang="ko-KR" altLang="en-US" dirty="0">
                <a:effectLst/>
              </a:rPr>
              <a:t> 속도로 게임 뷰를 렌더링하려고 시도합니다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보장되지는 않음</a:t>
            </a:r>
            <a:r>
              <a:rPr lang="en-US" altLang="ko-KR" dirty="0">
                <a:effectLst/>
              </a:rPr>
              <a:t>). </a:t>
            </a:r>
            <a:r>
              <a:rPr lang="ko-KR" altLang="en-US" dirty="0">
                <a:effectLst/>
              </a:rPr>
              <a:t>이 옵션이 활성화된 경우에도 다른 뷰를 숨기고 </a:t>
            </a:r>
            <a:r>
              <a:rPr lang="en-US" altLang="ko-KR" dirty="0">
                <a:effectLst/>
              </a:rPr>
              <a:t>Unity</a:t>
            </a:r>
            <a:r>
              <a:rPr lang="ko-KR" altLang="en-US" dirty="0">
                <a:effectLst/>
              </a:rPr>
              <a:t>가 렌더링하는 뷰 수를 줄이기 위해 플레이 모드에서 게임 뷰를 최대화하는 것이 좋습니다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Scale </a:t>
            </a:r>
            <a:r>
              <a:rPr lang="ko-KR" altLang="en-US" b="1" dirty="0">
                <a:effectLst/>
              </a:rPr>
              <a:t>슬라이더 </a:t>
            </a:r>
            <a:r>
              <a:rPr lang="en-US" altLang="ko-KR" b="1" dirty="0">
                <a:effectLst/>
              </a:rPr>
              <a:t>- </a:t>
            </a:r>
            <a:r>
              <a:rPr lang="ko-KR" altLang="en-US" dirty="0">
                <a:effectLst/>
              </a:rPr>
              <a:t>오른쪽으로 스크롤하여 게임 화면을 확대하고 화면 영역을 자세히 확인합니다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슬라이더를 이용하면 게임 뷰 창의 크기에 비해 기기의 해상도가 높은 경우 전체 화면을 축소하여 볼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애플리케이션이 중지되었거나 일시 정지되었을 때에는 스크롤 </a:t>
            </a:r>
            <a:r>
              <a:rPr lang="ko-KR" altLang="en-US" dirty="0" err="1">
                <a:effectLst/>
              </a:rPr>
              <a:t>휠이나</a:t>
            </a:r>
            <a:r>
              <a:rPr lang="ko-KR" altLang="en-US" dirty="0">
                <a:effectLst/>
              </a:rPr>
              <a:t> 마우스 가운데 버튼을 사용하여 이 작업을 수행할 수도 있습니다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Maximize on Play - </a:t>
            </a:r>
            <a:r>
              <a:rPr lang="ko-KR" altLang="en-US" dirty="0">
                <a:effectLst/>
              </a:rPr>
              <a:t>클릭하면 활성화됩니다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모드를 시작할 때 전체 화면 미리보기를 위해 게임 뷰를 최대화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에디터 창의 </a:t>
            </a:r>
            <a:r>
              <a:rPr lang="en-US" altLang="ko-KR" dirty="0">
                <a:effectLst/>
              </a:rPr>
              <a:t>100%)</a:t>
            </a:r>
            <a:r>
              <a:rPr lang="ko-KR" altLang="en-US" dirty="0">
                <a:effectLst/>
              </a:rPr>
              <a:t>하려면 이 옵션을 사용합니다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Mute Audio - </a:t>
            </a:r>
            <a:r>
              <a:rPr lang="ko-KR" altLang="en-US" dirty="0">
                <a:effectLst/>
              </a:rPr>
              <a:t>클릭하면 활성화됩니다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모드를 시작할 때 애플리케이션 내 오디오를 </a:t>
            </a:r>
            <a:r>
              <a:rPr lang="ko-KR" altLang="en-US" dirty="0" err="1">
                <a:effectLst/>
              </a:rPr>
              <a:t>음소거하려면</a:t>
            </a:r>
            <a:r>
              <a:rPr lang="ko-KR" altLang="en-US" dirty="0">
                <a:effectLst/>
              </a:rPr>
              <a:t> 이 옵션을 사용합니다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Stats - </a:t>
            </a:r>
            <a:r>
              <a:rPr lang="ko-KR" altLang="en-US" dirty="0">
                <a:effectLst/>
              </a:rPr>
              <a:t>애플리케이션의 오디오 및 그래픽스에 대한 </a:t>
            </a:r>
            <a:r>
              <a:rPr lang="ko-KR" altLang="en-US" u="sng" dirty="0">
                <a:effectLst/>
                <a:hlinkClick r:id="rId3"/>
              </a:rPr>
              <a:t>렌더링 통계</a:t>
            </a:r>
            <a:r>
              <a:rPr lang="ko-KR" altLang="en-US" dirty="0">
                <a:effectLst/>
              </a:rPr>
              <a:t>를 확인할 수 있는 통계 오버레이를 표시하려면 이 옵션을 클릭합니다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플레이 모드에서 애플리케이션의 성능을 모니터링하는 데 아주 유용합니다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Gizmos - </a:t>
            </a:r>
            <a:r>
              <a:rPr lang="ko-KR" altLang="en-US" u="sng" dirty="0" err="1">
                <a:effectLst/>
                <a:hlinkClick r:id="rId4"/>
              </a:rPr>
              <a:t>기즈모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표시하려면 이 옵션을 클릭합니다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모드에서 특정 타입의 </a:t>
            </a:r>
            <a:r>
              <a:rPr lang="ko-KR" altLang="en-US" dirty="0" err="1">
                <a:effectLst/>
              </a:rPr>
              <a:t>기즈모만</a:t>
            </a:r>
            <a:r>
              <a:rPr lang="ko-KR" altLang="en-US" dirty="0">
                <a:effectLst/>
              </a:rPr>
              <a:t> 보려면 </a:t>
            </a:r>
            <a:r>
              <a:rPr lang="en-US" altLang="ko-KR" b="1" dirty="0">
                <a:effectLst/>
              </a:rPr>
              <a:t>Gizmos</a:t>
            </a:r>
            <a:r>
              <a:rPr lang="ko-KR" altLang="en-US" dirty="0">
                <a:effectLst/>
              </a:rPr>
              <a:t> 옆에 있는 드롭다운 화살표를 클릭하여 보려는 </a:t>
            </a:r>
            <a:r>
              <a:rPr lang="ko-KR" altLang="en-US" dirty="0" err="1">
                <a:effectLst/>
              </a:rPr>
              <a:t>기즈모</a:t>
            </a:r>
            <a:r>
              <a:rPr lang="ko-KR" altLang="en-US" dirty="0">
                <a:effectLst/>
              </a:rPr>
              <a:t> 타입을 활성화합니다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402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버튼 </a:t>
            </a:r>
            <a:r>
              <a:rPr lang="en-US" altLang="ko-KR" b="1" dirty="0">
                <a:effectLst/>
              </a:rPr>
              <a:t>– </a:t>
            </a:r>
            <a:r>
              <a:rPr lang="ko-KR" altLang="en-US" b="1" dirty="0">
                <a:effectLst/>
              </a:rPr>
              <a:t>기능</a:t>
            </a:r>
            <a:endParaRPr lang="en-US" altLang="ko-KR" b="1" dirty="0">
              <a:effectLst/>
            </a:endParaRP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Display - </a:t>
            </a:r>
            <a:r>
              <a:rPr lang="ko-KR" altLang="en-US" dirty="0" err="1">
                <a:effectLst/>
              </a:rPr>
              <a:t>씬에</a:t>
            </a:r>
            <a:r>
              <a:rPr lang="ko-KR" altLang="en-US" dirty="0">
                <a:effectLst/>
              </a:rPr>
              <a:t> 카메라가 여러 대 있는 경우 카메라 리스트에서 이 버튼을 선택하여 원하는 카메라를 선택할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기본적으로 </a:t>
            </a:r>
            <a:r>
              <a:rPr lang="en-US" altLang="ko-KR" b="1" dirty="0">
                <a:effectLst/>
              </a:rPr>
              <a:t>Display 1</a:t>
            </a:r>
            <a:r>
              <a:rPr lang="ko-KR" altLang="en-US" dirty="0">
                <a:effectLst/>
              </a:rPr>
              <a:t> 로 설정되어 있습니다</a:t>
            </a:r>
            <a:r>
              <a:rPr lang="en-US" altLang="ko-KR" dirty="0">
                <a:effectLst/>
              </a:rPr>
              <a:t>. </a:t>
            </a:r>
            <a:r>
              <a:rPr lang="en-US" altLang="ko-KR" b="1" dirty="0">
                <a:effectLst/>
              </a:rPr>
              <a:t>Target Display</a:t>
            </a:r>
            <a:r>
              <a:rPr lang="ko-KR" altLang="en-US" dirty="0">
                <a:effectLst/>
              </a:rPr>
              <a:t> 드롭다운 메뉴에서 카메라 모듈에 있는 카메라에 디스플레이를 할당할 수 있습니다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Aspect - </a:t>
            </a:r>
            <a:r>
              <a:rPr lang="ko-KR" altLang="en-US" dirty="0">
                <a:effectLst/>
              </a:rPr>
              <a:t>이 값을 선택하여 다른 종횡비를 가진 모니터에서 게임이 어떻게 보일지 테스트할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기본적으로 </a:t>
            </a:r>
            <a:r>
              <a:rPr lang="en-US" altLang="ko-KR" b="1" dirty="0">
                <a:effectLst/>
              </a:rPr>
              <a:t>Free Aspect</a:t>
            </a:r>
            <a:r>
              <a:rPr lang="ko-KR" altLang="en-US" dirty="0">
                <a:effectLst/>
              </a:rPr>
              <a:t> 로 설정되어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b="1" dirty="0">
                <a:effectLst/>
              </a:rPr>
              <a:t>	Low Resolution Aspect Ratios - </a:t>
            </a:r>
            <a:r>
              <a:rPr lang="ko-KR" altLang="en-US" dirty="0">
                <a:effectLst/>
              </a:rPr>
              <a:t>구형 디스플레이의 픽셀 밀도를 </a:t>
            </a:r>
            <a:r>
              <a:rPr lang="ko-KR" altLang="en-US" dirty="0" err="1">
                <a:effectLst/>
              </a:rPr>
              <a:t>에뮬레이트하려면</a:t>
            </a:r>
            <a:r>
              <a:rPr lang="ko-KR" altLang="en-US" dirty="0">
                <a:effectLst/>
              </a:rPr>
              <a:t> 이 </a:t>
            </a:r>
            <a:r>
              <a:rPr lang="en-US" altLang="ko-KR" b="1" dirty="0">
                <a:effectLst/>
              </a:rPr>
              <a:t>Low Resolution Aspect Ratios</a:t>
            </a:r>
            <a:r>
              <a:rPr lang="ko-KR" altLang="en-US" dirty="0">
                <a:effectLst/>
              </a:rPr>
              <a:t> 를 활성화합니다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이렇게 하면 종횡비를 선택했을 때 게임 뷰의 해상도가 줄어듭니다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</a:t>
            </a:r>
            <a:r>
              <a:rPr lang="ko-KR" altLang="en-US" dirty="0" err="1">
                <a:effectLst/>
              </a:rPr>
              <a:t>레티나</a:t>
            </a:r>
            <a:r>
              <a:rPr lang="ko-KR" altLang="en-US" dirty="0">
                <a:effectLst/>
              </a:rPr>
              <a:t> 디스플레이가 탑재되지 않은 기기에서 게임 뷰를 실행할 때 항상 활성화됩니다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b="1" dirty="0">
                <a:effectLst/>
              </a:rPr>
              <a:t>	</a:t>
            </a:r>
            <a:r>
              <a:rPr lang="en-US" altLang="ko-KR" b="1" dirty="0" err="1">
                <a:effectLst/>
              </a:rPr>
              <a:t>VSync</a:t>
            </a:r>
            <a:r>
              <a:rPr lang="en-US" altLang="ko-KR" b="1" dirty="0">
                <a:effectLst/>
              </a:rPr>
              <a:t> (Game view only) - </a:t>
            </a:r>
            <a:r>
              <a:rPr lang="ko-KR" altLang="en-US" dirty="0">
                <a:effectLst/>
              </a:rPr>
              <a:t>게임 뷰에 우선 순위를 부여하려면 </a:t>
            </a:r>
            <a:r>
              <a:rPr lang="en-US" altLang="ko-KR" b="1" dirty="0" err="1">
                <a:effectLst/>
              </a:rPr>
              <a:t>VSync</a:t>
            </a:r>
            <a:r>
              <a:rPr lang="en-US" altLang="ko-KR" b="1" dirty="0">
                <a:effectLst/>
              </a:rPr>
              <a:t> (Game view only)</a:t>
            </a:r>
            <a:r>
              <a:rPr lang="ko-KR" altLang="en-US" dirty="0">
                <a:effectLst/>
              </a:rPr>
              <a:t> 를 활성화합니다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비디오를 녹화할 때 유용한 수직 동기화를 추가할 수 있습니다</a:t>
            </a:r>
            <a:r>
              <a:rPr lang="en-US" altLang="ko-KR" dirty="0">
                <a:effectLst/>
              </a:rPr>
              <a:t>. Unity</a:t>
            </a:r>
            <a:r>
              <a:rPr lang="ko-KR" altLang="en-US" dirty="0">
                <a:effectLst/>
              </a:rPr>
              <a:t>는 모니터 </a:t>
            </a:r>
            <a:r>
              <a:rPr lang="ko-KR" altLang="en-US" dirty="0" err="1">
                <a:effectLst/>
              </a:rPr>
              <a:t>새로고침</a:t>
            </a:r>
            <a:r>
              <a:rPr lang="ko-KR" altLang="en-US" dirty="0">
                <a:effectLst/>
              </a:rPr>
              <a:t> 속도로 게임 뷰를 렌더링하려고 시도합니다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보장되지는 않음</a:t>
            </a:r>
            <a:r>
              <a:rPr lang="en-US" altLang="ko-KR" dirty="0">
                <a:effectLst/>
              </a:rPr>
              <a:t>). </a:t>
            </a:r>
            <a:r>
              <a:rPr lang="ko-KR" altLang="en-US" dirty="0">
                <a:effectLst/>
              </a:rPr>
              <a:t>이 옵션이 활성화된 경우에도 다른 뷰를 숨기고 </a:t>
            </a:r>
            <a:r>
              <a:rPr lang="en-US" altLang="ko-KR" dirty="0">
                <a:effectLst/>
              </a:rPr>
              <a:t>Unity</a:t>
            </a:r>
            <a:r>
              <a:rPr lang="ko-KR" altLang="en-US" dirty="0">
                <a:effectLst/>
              </a:rPr>
              <a:t>가 렌더링하는 뷰 수를 줄이기 위해 플레이 모드에서 게임 뷰를 최대화하는 것이 좋습니다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Scale </a:t>
            </a:r>
            <a:r>
              <a:rPr lang="ko-KR" altLang="en-US" b="1" dirty="0">
                <a:effectLst/>
              </a:rPr>
              <a:t>슬라이더 </a:t>
            </a:r>
            <a:r>
              <a:rPr lang="en-US" altLang="ko-KR" b="1" dirty="0">
                <a:effectLst/>
              </a:rPr>
              <a:t>- </a:t>
            </a:r>
            <a:r>
              <a:rPr lang="ko-KR" altLang="en-US" dirty="0">
                <a:effectLst/>
              </a:rPr>
              <a:t>오른쪽으로 스크롤하여 게임 화면을 확대하고 화면 영역을 자세히 확인합니다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슬라이더를 이용하면 게임 뷰 창의 크기에 비해 기기의 해상도가 높은 경우 전체 화면을 축소하여 볼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애플리케이션이 중지되었거나 일시 정지되었을 때에는 스크롤 </a:t>
            </a:r>
            <a:r>
              <a:rPr lang="ko-KR" altLang="en-US" dirty="0" err="1">
                <a:effectLst/>
              </a:rPr>
              <a:t>휠이나</a:t>
            </a:r>
            <a:r>
              <a:rPr lang="ko-KR" altLang="en-US" dirty="0">
                <a:effectLst/>
              </a:rPr>
              <a:t> 마우스 가운데 버튼을 사용하여 이 작업을 수행할 수도 있습니다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Maximize on Play - </a:t>
            </a:r>
            <a:r>
              <a:rPr lang="ko-KR" altLang="en-US" dirty="0">
                <a:effectLst/>
              </a:rPr>
              <a:t>클릭하면 활성화됩니다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모드를 시작할 때 전체 화면 미리보기를 위해 게임 뷰를 최대화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에디터 창의 </a:t>
            </a:r>
            <a:r>
              <a:rPr lang="en-US" altLang="ko-KR" dirty="0">
                <a:effectLst/>
              </a:rPr>
              <a:t>100%)</a:t>
            </a:r>
            <a:r>
              <a:rPr lang="ko-KR" altLang="en-US" dirty="0">
                <a:effectLst/>
              </a:rPr>
              <a:t>하려면 이 옵션을 사용합니다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Mute Audio - </a:t>
            </a:r>
            <a:r>
              <a:rPr lang="ko-KR" altLang="en-US" dirty="0">
                <a:effectLst/>
              </a:rPr>
              <a:t>클릭하면 활성화됩니다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모드를 시작할 때 애플리케이션 내 오디오를 </a:t>
            </a:r>
            <a:r>
              <a:rPr lang="ko-KR" altLang="en-US" dirty="0" err="1">
                <a:effectLst/>
              </a:rPr>
              <a:t>음소거하려면</a:t>
            </a:r>
            <a:r>
              <a:rPr lang="ko-KR" altLang="en-US" dirty="0">
                <a:effectLst/>
              </a:rPr>
              <a:t> 이 옵션을 사용합니다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Stats - </a:t>
            </a:r>
            <a:r>
              <a:rPr lang="ko-KR" altLang="en-US" dirty="0">
                <a:effectLst/>
              </a:rPr>
              <a:t>애플리케이션의 오디오 및 그래픽스에 대한 </a:t>
            </a:r>
            <a:r>
              <a:rPr lang="ko-KR" altLang="en-US" u="sng" dirty="0">
                <a:effectLst/>
                <a:hlinkClick r:id="rId3"/>
              </a:rPr>
              <a:t>렌더링 통계</a:t>
            </a:r>
            <a:r>
              <a:rPr lang="ko-KR" altLang="en-US" dirty="0">
                <a:effectLst/>
              </a:rPr>
              <a:t>를 확인할 수 있는 통계 오버레이를 표시하려면 이 옵션을 클릭합니다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옵션은 플레이 모드에서 애플리케이션의 성능을 모니터링하는 데 아주 유용합니다</a:t>
            </a:r>
            <a:r>
              <a:rPr lang="en-US" altLang="ko-KR" dirty="0">
                <a:effectLst/>
              </a:rPr>
              <a:t>.</a:t>
            </a:r>
          </a:p>
          <a:p>
            <a:endParaRPr lang="en-US" altLang="ko-KR" b="1" dirty="0">
              <a:effectLst/>
            </a:endParaRPr>
          </a:p>
          <a:p>
            <a:r>
              <a:rPr lang="en-US" altLang="ko-KR" b="1" dirty="0">
                <a:effectLst/>
              </a:rPr>
              <a:t>Gizmos - </a:t>
            </a:r>
            <a:r>
              <a:rPr lang="ko-KR" altLang="en-US" u="sng" dirty="0" err="1">
                <a:effectLst/>
                <a:hlinkClick r:id="rId4"/>
              </a:rPr>
              <a:t>기즈모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표시하려면 이 옵션을 클릭합니다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플레이 모드에서 특정 타입의 </a:t>
            </a:r>
            <a:r>
              <a:rPr lang="ko-KR" altLang="en-US" dirty="0" err="1">
                <a:effectLst/>
              </a:rPr>
              <a:t>기즈모만</a:t>
            </a:r>
            <a:r>
              <a:rPr lang="ko-KR" altLang="en-US" dirty="0">
                <a:effectLst/>
              </a:rPr>
              <a:t> 보려면 </a:t>
            </a:r>
            <a:r>
              <a:rPr lang="en-US" altLang="ko-KR" b="1" dirty="0">
                <a:effectLst/>
              </a:rPr>
              <a:t>Gizmos</a:t>
            </a:r>
            <a:r>
              <a:rPr lang="ko-KR" altLang="en-US" dirty="0">
                <a:effectLst/>
              </a:rPr>
              <a:t> 옆에 있는 드롭다운 화살표를 클릭하여 보려는 </a:t>
            </a:r>
            <a:r>
              <a:rPr lang="ko-KR" altLang="en-US" dirty="0" err="1">
                <a:effectLst/>
              </a:rPr>
              <a:t>기즈모</a:t>
            </a:r>
            <a:r>
              <a:rPr lang="ko-KR" altLang="en-US" dirty="0">
                <a:effectLst/>
              </a:rPr>
              <a:t> 타입을 활성화합니다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96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1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051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567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54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736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747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263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483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https://docs.unity3d.com/kr/current/Manual/UsingTheSceneView.html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51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67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8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57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7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021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94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365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190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080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130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655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3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90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Unity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V1 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유니티는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파이널 컷 프로"/>
              </a:rPr>
              <a:t>파이널 컷 프로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제품의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드래그 앤드 드롭"/>
              </a:rPr>
              <a:t>드래그 </a:t>
            </a:r>
            <a:r>
              <a:rPr lang="ko-KR" alt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드래그 앤드 드롭"/>
              </a:rPr>
              <a:t>앤드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드래그 앤드 드롭"/>
              </a:rPr>
              <a:t> 드롭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인터페이스에 영향을 받았다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처음에는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Mac OS X"/>
              </a:rPr>
              <a:t>Mac OS 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에서만 사용할 수 있었으며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소수의 플랫폼에만 유니티를 배포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2005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출시된 유니티 엔진의 최초 정식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초창기에는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 tooltip="macOS"/>
              </a:rPr>
              <a:t>macOS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지원했으나 나중에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Windows"/>
              </a:rPr>
              <a:t>Windows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PC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기반의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웹 브라우저"/>
              </a:rPr>
              <a:t>웹 브라우저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들도 추가 지원하게 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본래는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 tooltip="어도비 플래시"/>
              </a:rPr>
              <a:t>어도비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 tooltip="어도비 플래시"/>
              </a:rPr>
              <a:t> 플래시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한창 잘나가던 시절 플래시로 구현이 힘든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시장 공략을 노린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타겟 웹미디어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제작툴이었다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초기 유니티 엔진은 멀티플랫폼 중 하나로 브라우저 역시 주력 지원했고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'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웹 플레이어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'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라는 이름으로 현재까지 남아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하지만 전문적인 게임엔진에 비해 비교적 단순하고 사용법이 쉽다는 점에 착안한 개발자들이 이를 이용해 게임을 만들기 시작하면서 아예 게임 엔진으로 방향이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선회되었다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3. Unity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V2 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2007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년에 출시된 첫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메이져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업그레이드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기능 강화와 공동 작업 기능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비디오 재생 기능을 비롯하여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여가지의 새로운 기능들이 추가되었다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2008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년에 애플의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앱 스토어"/>
              </a:rPr>
              <a:t>앱 스토어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런칭되면서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 tooltip="iPhone OS"/>
              </a:rPr>
              <a:t>iPhone OS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현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iOS"/>
              </a:rPr>
              <a:t>iOS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추가 지원하여 유니티 엔진으로 개발된 게임을 앱 스토어로도 배포할 수 있게 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4. Unity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V3 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월에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기존의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PC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플랫폼과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 tooltip="iPhone OS"/>
              </a:rPr>
              <a:t>iPhone OS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iOS"/>
              </a:rPr>
              <a:t>iOS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뿐만 아니라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 tooltip="안드로이드(운영체제)"/>
              </a:rPr>
              <a:t>Android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같은 모바일 플랫폼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PS3"/>
              </a:rPr>
              <a:t>PS3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 tooltip="Xbox 360"/>
              </a:rPr>
              <a:t>Xbox 360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6" tooltip="Wii"/>
              </a:rPr>
              <a:t>Wii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같은 콘솔 게임기 등의 다양한 플랫폼으로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7" tooltip="http://www.thisisgame.com/webzine/news/rboard/1/?n=27432"/>
              </a:rPr>
              <a:t>확장되었고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동시에 전세계적으로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8" tooltip="스마트폰"/>
              </a:rPr>
              <a:t>스마트폰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대중화와 맞물려서 유니티 엔진으로 개발된 게임들이 급격하게 늘어났다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현재 유니티 엔진 버전별로 모아 놓은 공식 아카이브에서는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발표된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3.4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버전부터 다운로드 받아 사용할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5. Unity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V4 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9" tooltip="DirectX"/>
              </a:rPr>
              <a:t>DirectX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지원하기 시작했고 새로운 애니메이션 도구가 추가되었다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년에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0" tooltip="페이스북"/>
              </a:rPr>
              <a:t>페이스북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유니티 엔진 기반의 게임을 위한 개발 도구를 통합함으로써 유니티 엔진으로 개발한 게임을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페이스북에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등록하기가 쉬워졌다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1" tooltip="SNS"/>
              </a:rPr>
              <a:t>SNS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연동으로 다른 사용자에게 게임 추천 기능을 제공하여 접속할 수 있는 일종의 광고 캠페인 기능이 추가되었다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6. Unity V5 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정식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2" tooltip="GDC"/>
              </a:rPr>
              <a:t>GDC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3" tooltip="언리얼 엔진"/>
              </a:rPr>
              <a:t>언리얼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3" tooltip="언리얼 엔진"/>
              </a:rPr>
              <a:t> 엔진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완전 무료화에 이어 유니티도 개인용 무료화를 선언하였다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그러나 완전 무료는 아니고 여러가지 조건에 따른 제약 사항이 따른다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발표된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5.2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버전부터는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4" tooltip="Windows 10"/>
              </a:rPr>
              <a:t>Windows 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유니버셜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앱 플랫폼을 추가 지원하며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코드 작성에 있어서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5" tooltip="Visual Studio"/>
              </a:rPr>
              <a:t>비주얼 스튜디오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26" tooltip="JetBrains"/>
              </a:rPr>
              <a:t>JetBrains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27" tooltip="https://www.jetbrains.com/rider/"/>
              </a:rPr>
              <a:t>Rider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와의 연동이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7.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게임 개발에 사용하는 스크립트 언어는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 tooltip="C 샤프 (프로그래밍 언어)"/>
              </a:rPr>
              <a:t>C#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 tooltip="자바스크립트"/>
              </a:rPr>
              <a:t>자바스크립트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UnityScript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지원한다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또한 도형으로 프로그래밍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0" tooltip="유니티 볼트 (프로그래밍 언어) (없는 문서)"/>
              </a:rPr>
              <a:t>유니티 볼트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0" tooltip="유니티 볼트 (프로그래밍 언어) (없는 문서)"/>
              </a:rPr>
              <a:t>(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0" tooltip="유니티 볼트 (프로그래밍 언어) (없는 문서)"/>
              </a:rPr>
              <a:t>프로그래밍 언어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0" tooltip="유니티 볼트 (프로그래밍 언어) (없는 문서)"/>
              </a:rPr>
              <a:t>)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가능해 코딩이 능숙하지 않은 일반 개발자도 쉽게 코딩이 가능하다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1" tooltip="Boo (프로그래밍 언어) (없는 문서)"/>
              </a:rPr>
              <a:t>Boo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유니티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부터 지원이 중단되었다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스크립트 작성은 유니티와 함께 설치되는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2" tooltip="비주얼 스튜디오"/>
              </a:rPr>
              <a:t>비주얼 스튜디오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맥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경우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3" tooltip="모노디벨로프 (없는 문서)"/>
              </a:rPr>
              <a:t>모노디벨로프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이용하며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다른 편집기와 연동하는 것도 가능하다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유니티 엔진의 런타임 부분은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C++"/>
              </a:rPr>
              <a:t>C++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과 마이크로소프트 </a:t>
            </a:r>
            <a:r>
              <a:rPr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 tooltip="닷넷 프레임워크"/>
              </a:rPr>
              <a:t>닷넷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API,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에디터 프로그램은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C#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개발되었다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8.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Unity 2017 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정식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Unity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버전 이름이 연도 방식으로 변경되었을 뿐만 아니라 마이너 업데이트 버전의 형식도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2017.0.0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버전이 아니라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2017.1.0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버전부터 출발하는 것으로 변경되었다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이후에 라이선스 정책도 변경되었다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특정 버전부터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 에디터를 더 이상 지원하지 않으므로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비트에서 사용하려면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버전을 사용해야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9. Unity 2018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정식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그래픽 성능이 크게 개선되었고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잡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시스템과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ECS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지원하여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멀티스레드를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이용한 포크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조인 방식의 병렬 프로그래밍이 유니티 스크립트에서도 사용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가능해졌다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en-US" altLang="ko-KR" dirty="0"/>
              <a:t>10. Unity 2019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일에 정식 출시된 버전으로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경량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렌더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파이프라인이 정식으로 적용되어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2018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버전에 이어서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그래픽 성능의 최적화가 개선되었고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버스트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컴파일러가 정식으로 적용되어 컴파일 속도가 개선되었다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가비지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컬렉션 이슈가 일부 개선되었다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안드로이드의 경우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비트가 추가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64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 대응 추가 자체는 유니티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에도 비슷한 시기에 나온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2017.4.16f1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부터 추가되었는데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플레이 스토어에서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 지원을 의무화하는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6"/>
              </a:rPr>
              <a:t>[15]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구글 정책의 여파라고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37" tooltip="https://blog.unity.com/kr/technology/android-support-update-64-bit-and-app-bundles-backported-to-2017-4-lts"/>
              </a:rPr>
              <a:t>#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다만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ARM 64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 대응 과정에서 안드로이드의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x86_64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지원 여부때문에 사용 빈도로 대응 여부를 검토한 결과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안드는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x86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쓰는 기기가 거의 없어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x86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아예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빼버렸다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그래서 안드로이드에서 유니티 엔진 쓰는 게임은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x86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아예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미지원하는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경우가 늘었고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8"/>
              </a:rPr>
              <a:t>[16]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이는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9" tooltip="플레이 스토어"/>
              </a:rPr>
              <a:t>플레이 스토어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어플리케이션 업데이트시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비트 지원이 의무화된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월부터 본격적으로 증가했다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15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893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157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965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335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725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42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0796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782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8881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8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유니티 게임 엔진은 게임 개발의 민주화라는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캐치프라이즈로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쉽고 빠른 개발을 주도한 엔진 중 하나이다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덕분에 비전공자도 접근하기 쉬워졌고 국내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인디게임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활성화에 많은 기여를 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기존에는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게임을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개발하는게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기본이었는데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자바스크립트를 지원하면서 좀 더 쉽게 개발할 수 있게 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최근에는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BOLT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비주얼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스크립팅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도한 가능하게 됐다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에디터가 </a:t>
            </a:r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3" tooltip="3D"/>
              </a:rPr>
              <a:t>3D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맥스와 유사한 인터페이스를 가지고 있기 때문에 그래픽 디자이너에게 친숙한 환경을 제공한다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개발에 필요한 대부분의 요소를 지원해서 게임 개발자는 게임의 로직에만 집중할 수 있도록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기획자도 손쉽게 수정할 수 있도록 수치 또는 값을 변경해서 테스트할 수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이전에는 엑셀과 같은 텍스트 파일을 불러들여서 했는데 유니티 에디터에서 직접 수정이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막강한 통합개발환경으로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2019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지원해 프로그래밍을 할 수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리소스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사운드 리소스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등이 포함된 방대한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스토어를 통해 게임 개발자에게 생태계 구축을 했을 뿐만 아니라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빠르고 쉬운 개발이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게임회사에서 모바일 게임 개발할 때 널리 쓰인다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풍부한 개발자 풀이 있어 방대한 검색 결과가 있어 이슈 해결이 용이하다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무료로 개발 가능하고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라이센스 비용 지불 시에는 여러 가지 혜택이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업그레이드되는 속도가 빠른 편이고 성능 또한 나날이 발전하고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b="0" i="0" u="none" strike="noStrike" baseline="300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[2]</a:t>
            </a:r>
            <a:endParaRPr lang="ko-KR" altLang="en-US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2783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9348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207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720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7895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220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381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0169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571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37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8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엔진의 장점은 크게 다음과 같이 살펴볼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시간이 지난 요즘에는 여타 게임 엔진들도 엇비슷하게 따라간 상황이라 유니티만의 특별한 장점으로 보기 힘들어졌다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W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hat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Y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ou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ee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I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W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hat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Y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ou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G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et("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당신이 보고 있는게 당신이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작성해서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얻게 될 결과물이다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."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라는 뜻인데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번역체"/>
              </a:rPr>
              <a:t>번역체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문장이 아닌 온전한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한국어"/>
              </a:rPr>
              <a:t>한국어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식 문장으로 깔끔하게 써 본다면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"(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화면 상에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보이는대로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출력됩니다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."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정도로 쓸 수 있겠다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다시 말해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'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말하는대로"/>
              </a:rPr>
              <a:t>보이는대로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'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모드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약자로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문서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WYSIWYG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익숙한 현대인들은 당연하다는 듯이 받아들이고 있을지 모르겠지만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이게 나오기 전의 문서 작성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그러니까 </a:t>
            </a:r>
            <a:r>
              <a:rPr lang="ko-KR" altLang="en-US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 tooltip="CLI"/>
              </a:rPr>
              <a:t>텍스트 기반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으로만 문서를 작성하는 것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비전문가에게 얼마나 불친절한지는 더 이상 말할 필요가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텍스트로만 문서를 짜는 것의 예를 보면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지금 당장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나무위키"/>
              </a:rPr>
              <a:t>나무위키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아무 문서나 들어가서 편집을 클릭하고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RAW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편집에 들어가 보라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편집기가 추가되기 이전부터 편집해와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RAW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익숙한 사람이거나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/>
              </a:rPr>
              <a:t>[2]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위키 문법을 잘 아는 사람이 아니면 작성에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 tooltip="애로사항"/>
              </a:rPr>
              <a:t>애로사항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겪게 될 것이다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/>
              </a:rPr>
              <a:t>[3]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그래서 문서 작성의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 tooltip="진입장벽"/>
              </a:rPr>
              <a:t>진입장벽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줄이기 위해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GUI"/>
              </a:rPr>
              <a:t>GUI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도입한 도구라고 생각할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그래서 필연적으로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3" tooltip="마우스(입력장치)"/>
              </a:rPr>
              <a:t>마우스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의존도가 큰 편이다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및 문서 작성 방법을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2" tooltip="GUI"/>
              </a:rPr>
              <a:t>GUI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구현한 것을 이른다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개발에서도 사용되며 일명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WYSWYP(What you see what you play)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불린다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여러가지 에디터에서 생성된 맵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오브젝트를 테스트하기 위해서 에디터 상에서 바로 플레이 해봐서 게임개발의 편의성을 높이는 것으로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게임을 빌드하고 다시 실행시키는 번거로움이 적어서 생산성이 높아진다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WYSIWYG"/>
              </a:rPr>
              <a:t>WYSIWYG</a:t>
            </a:r>
            <a:endParaRPr lang="ko-KR" altLang="en-US" b="1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툴의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GUI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아주 직관적이다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4" tooltip="WYSIWYG"/>
              </a:rPr>
              <a:t>WYSIWYG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방식의 툴은 사용자가 직관적으로 내부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에셋들의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위치를 바꾸거나 적용하거나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임포트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등을 매우 손쉽게 가능하며 유니티가 소규모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 tooltip="인디 게임"/>
              </a:rPr>
              <a:t>인디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 tooltip="인디 게임"/>
              </a:rPr>
              <a:t> 게임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폭발적인 인기를 얻게 된 가장 큰 비결이었다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엔진에서 유저 친화적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6" tooltip="UI"/>
              </a:rPr>
              <a:t>UI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얼마나 중요한지 상징적으로 보여줬으며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향후의 게임 엔진들에 매우 많은 영향을 주었다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간편한 빌드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버튼 몇 번만 누르면 다양한 플랫폼으로 빌드가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그러나 플랫폼별 특성에 맞게 어느 정도 조정작업 및 별도의 최적화도 필요하다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플랫폼별로 특징이 다르므로 당연한 일이며 유니티를 쓴다고 해서 그런 조정작업이나 최적화가 자동으로 되지는 않는다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하나 만들어 놓고 별다른 노력도 없이 다양한 플랫폼으로 출시할 수 있는 건 아니니 반드시 유의해야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낮은 요구 사양</a:t>
            </a:r>
            <a:r>
              <a:rPr lang="en-US" altLang="ko-KR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ko-KR" altLang="en-US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</a:rPr>
              <a:t>편집</a:t>
            </a:r>
            <a:r>
              <a:rPr lang="en-US" altLang="ko-KR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</a:rPr>
              <a:t>]</a:t>
            </a:r>
            <a:endParaRPr lang="ko-KR" altLang="en-US" b="1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 업 되면서 요구 사양이 점점 높아졌지만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AAA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급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고퀄리티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게임을 개발할 수 있는 다른 메이저 게임 엔진에 비하면 비교적 가벼운 편이라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저사양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PC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에서도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저사양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타겟의 간단한 게임 정도는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무리없이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개발이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</a:t>
            </a:r>
          </a:p>
          <a:p>
            <a:pPr algn="l"/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게임개발자들이나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초보 개발자들에게 유리한 이점을 제공한다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바로 </a:t>
            </a:r>
            <a:r>
              <a:rPr lang="ko-KR" altLang="en-US" b="1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존재다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각종 리소스부터 스크립트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플러그인으로 사용할 수 있는 다양한 기능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미리 만들어 놓은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AI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 수많은 기능들을 이용자들이 올려서 서로 사고 팔 수 있는 장터를 제공한다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정책은 크게 성공하여 유니티 붐을 일으키는 데 일조했다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사용자가 많을수록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스토어에 더 많은 상품들이 올라오고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그것을 본 사람들은 유니티 사용에 긍정적으로 접근하게 되고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신규 유입된 사람들이 다시 스토어에 유니티 기능을 만들어 올리는 등 선순환 과정이 형성되어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애플의 앱스토어가 아이폰 자체의 기능을 넘어서 사용자들에게 매력요소가 된 것과 비슷한 원리다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그리고 유니티에서 운영하는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초보자들을 지원하는 프로그램 등 관련된 다양한 행사가 진행된다는 점도 강점이다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엔진 자체의 확장성과 맞물려 게임 이외에 방송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애니메이션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툴 등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엔진으로 할 수 있는 각종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에셋들이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존재하며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찾아보면 이런 것도 있나 싶을 정도로 방대한 생태계를 자랑한다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유니티를 다른 엔진들에 비해 우월한 지위에 올려 준 가장 큰 요소이다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디자인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모델링부터 유니티에 기능을 추가하는 플러그인에 해당하는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에셋까지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누구나 무료로 배포하거나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유료로 판매할 수 있는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에셋용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앱스토어이다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코딩에 익숙하지 않은 디자이너들이나 리소스 제작이 힘든 개발자들이 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스토어에서 구매하거나 무료로 다운받은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사용하여 프로젝트를 수월하게 진행할 수 있도록 도와준다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항목</a:t>
            </a: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1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GUI</a:t>
            </a:r>
          </a:p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NGUI,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Scaleform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Noesis GUI,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2D</a:t>
            </a:r>
          </a:p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2D Toolkit,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Shader</a:t>
            </a:r>
          </a:p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Substance, Shader Forge,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Script</a:t>
            </a:r>
          </a:p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Playmaker,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uScript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AI</a:t>
            </a:r>
          </a:p>
          <a:p>
            <a:pPr algn="ctr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Simple Path,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Tween</a:t>
            </a:r>
          </a:p>
          <a:p>
            <a:pPr algn="ctr"/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iTween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LeanTween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...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Modeling</a:t>
            </a:r>
          </a:p>
          <a:p>
            <a:pPr algn="ctr"/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UModeler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Simplygon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GameDraw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ProBuilder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2, ...</a:t>
            </a:r>
          </a:p>
          <a:p>
            <a:pPr algn="l"/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에셋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 폴더에 파일이 너무 많으면 로드가 매우 느려질 수도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그리고 빈 회색 화면만 보인다면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edit &gt; project setting &gt; player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use Direct3D 11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체크 해제해 보자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넓은 사용자 층과 그로 인한 풍부한 관련자료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 초보자나 비 프로그래머에서부터 고급 개발자까지 사용자층이 다양하고 그 수가 많다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특히 입문 장벽이 낮기 때문에 초보자 인구가 많은데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때문에 인터넷 어디를 검색해도 관련 자료가 넘쳐난다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마이너하거나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사용자층이 한정될수록 인터넷 상에 자료들이 적고 제작사에서 제공하는 도움말이나 공식포럼이 고작인 경우가 많은데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이는 사용자 수 자체가 적은 것도 있고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사용자들이 이미 대부분 고여버려서 어지간한 상황에서 만나는 장애물들은 알아서 이미 해결가능하기 때문인 경우도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반면 유니티의 경우엔 정말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생초보들을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위한 그림책 수준의 강의부터 오만 잡다한 에러의 해결법 및 흔히 마주치는 실수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사람들이 즐겨 사용하는 베스트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프랙티스까지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매우 많은 정보가 인터넷에 돌아다니고 있으며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이것들이 엔진을 배우는 데 큰 도움이 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형태도 블로그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유튜브 강좌나 튜토리얼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인터넷 강의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소스 공유 사이트의 공개된 실습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코드등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매우 다양하기 때문에 동일한 기술을 배우는 데도 자기가 알아듣기 쉽고 따라하기 편한 매체를 고를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유니티는 엔진의 변화가 빠르고 지원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변화가 잦아서 공식 홈페이지의 도큐먼트의 질에 있어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 도움말이 더 좋다는 평이 많은데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인터넷에서 찾을 수 있는 수많은 실제 예제들이 이러한 불리함을 보충해 주고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아직까지도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 개발자에게는 유니티 엔진이 더 유리한 이유다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저렴한 라이선스 비용</a:t>
            </a: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 이후 영구 라이선스는 없어졌으나 개인 라이선스는 여전히 무료로 유지하고 있으며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연매출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만불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이하일 경우 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40,000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원대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이상은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140,000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원의 라이선스 비용을 받는다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매출이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 이하일 경우는 무료 라이선스를 사용할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 개발자의 경우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여기에서 의미하는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달러는 순수하게 유니티 엔진을 사용하여 번 돈을 의미한다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예를 들어 유니티와 전혀 관계 없는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연봉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 이상의 금융 회사에 다니는 회사인이 있다고 가정해 보자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회사인이 취미로 유니티를 이용하여 개인적으로 게임을 개발할 경우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게임이 연 매출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 이하라면 여전히 유니티를 무료로 사용하여 게임을 만들 수 있는 것이다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이러한 값싼 라이선스 비용은 각종 엔진들이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무료화하는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데 큰 영향을 끼쳤으며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게임이 출시되더라도 별도의 라이선스 비용을 청구하지 않는다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이는 개발의 민주화라는 모토와 맞물려 게임개발의 대중화 및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소규모 개발팀이 많이 생겨나는 계기를 만들어 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이러한 장점들 덕분에 벤처 기업이나 소규모 스타트업 창업을 하는 사람들 입장에서는 굉장히 유용하게 사용할 수 있으며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2D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기능 역시 최신 기능들이 계속 추가되고 있기에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2D, 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모두 개발이 가능하다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특히 소규모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개발에만 한정되던 초기와는 다르게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저사양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게임이지만 비교적 개발자본이 어느 정도 들어가는 규모의 게임까지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그리고 장르 역시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MMORPG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전략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퍼즐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액션 등 다양하게 개발되고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주로 대비되는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엔진과의 차이를 중점적으로 살펴보자면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년부터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엔진이 더욱 공격적인 라이선스 정책으로 변화하기 시작하였고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발표 이후 평생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1,000,000$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이하의 매출을 올린다면 전면 무료 선언을 했기에 해당 구간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연매출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만에서부터 평생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총매출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사이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한해서 라이선스 비용은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유니티쪽이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더 높은 등 엎치락뒤치락 하는 부분이 생기게 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기본적으로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연수입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자본금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 이하의 경우에는 완전 무료이지만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이상부터는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엔진처럼 개발된 제품의 매출에 따른 로열티가 없는 대신 개발자 머릿수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(Seat)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당 월간 라이선스 비용의 형태로 비용이 발생한다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연수입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자본금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 이하의 경우에는 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납부시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이며 그 이상의 경우 무제한 라이선스인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Unity Pro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로서 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125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달러를 내면 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여기에 만일 추가로 유료 플러그인을 구매할 경우 각 플러그인의 라이선스 정책에 따라 일시불 혹은 구독료가 발생할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단 생각해야 할 점은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만달러 이상 수입을 내면서 소규모 개발팀이면서 개발자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seat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수가 많은 경우에는 라이선스 비용이 상당히 높아질 수 있는데 이러한 비용은 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달러가 넘는 수익규모를 가진 개발팀에 적용되는 것이며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정도 규모의 개발팀이면 시스템이나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개발툴을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갖추는 데에도 적지 않은 비용이 필요하고 팀을 운영하기 위한 고정비가 요구된다는 점을 감안해야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사실 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억원이 넘는 매출을 올리면서 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 추가 지출을 못하며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플러그인 구매에 비용을 소모하지만 리소스 편집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개발시스템 소프트웨어 비용은 무료 수준의 별도 수단을 이용하고 있고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팀 운영은 공짜로 하지만 개발자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seat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수가 대단히 많으며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소스코드 레벨 커스터마이징이 필요한 블록버스터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인디팀은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거의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또한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엔진이 기본 고정 라이선스 비용을 완전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무료화하였고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비율 로열티만 지불하는 정책이지만 분기별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7" tooltip="https://www.unrealengine.com/ko/releas"/>
              </a:rPr>
              <a:t>매출 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7" tooltip="https://www.unrealengine.com/ko/releas"/>
              </a:rPr>
              <a:t>3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7" tooltip="https://www.unrealengine.com/ko/releas"/>
              </a:rPr>
              <a:t>천달러 이상 시 초과분에 대해 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7" tooltip="https://www.unrealengine.com/ko/releas"/>
              </a:rPr>
              <a:t>5%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라는 것은 유니티보다 훨씬 하한선이 낮은 연 매출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천달러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(1400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여만원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부터 유료화가 된다는 이야기가 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유니티가 유료화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되는 단계인 플러스 라이선스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~20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 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최소 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366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(10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~ 783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만달러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지불해야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차이는 금액이 커질수록 오히려 더 커진다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https://store.unity.com/#plans-individual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848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693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0178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7611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5752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9042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9127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4595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https://docs.unity3d.com/kr/current/Manual/UsingTheInspector.html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884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1038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95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빈약한 고급 기능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간편하게 적용할 수 있는 고급 기능이 별로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고급 기능을 활용하기 위해서는 개발자의 삽질이 필수적이다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엔진 자체의 최적화가 아직 부실한 탓인지 일부 기기에선 프레임 드랍이 일어나기도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무엇보다 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한국어 지원이 상당히 부실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한국인으로서는 큰 걸림돌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윈도우에서 처음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구동시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사용자 계정명이 한글로 되어있으면 제대로 실행조차 되지 않는다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더욱이 기본적으로 마이크로소프트 계정 연동으로 인해 계정명이 기본적으로 실명으로 생성되는 윈도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8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유저들이라면 유니티 하나 돌리겠답시고 새 계정을 만드는 곤혹스러운 과정을 치러야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청강문화산업대학교"/>
              </a:rPr>
              <a:t>청강대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열렸던 유니티 로드쇼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올해 내로 중국어를 제치고 한국어를 정식 지원하기로 언급했지만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결국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뒤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경에서야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2018.1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 출시와 동시에 한글판 베타 버전이 출시되었다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blogs.unity3d.com/kr/2018/05/09/한국어-unity-에디터의-한글화-unity-에디터-한국어판-시험/"/>
              </a:rPr>
              <a:t>유니티 한글화 관련 소식</a:t>
            </a: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제한적인 </a:t>
            </a:r>
            <a:r>
              <a:rPr lang="ko-KR" altLang="en-US" b="1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멀티스레드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기능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메인 스레드 외에서는 호출이 안전하지 않기 때문에 제한적으로만 멀티 스레드를 적용할 수 있으며 결국 이를 통해서 높은 성능 향상을 꾀할 수는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없는 순수한 연산 집약적 동작을 병렬 처리하는 것인데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이는 전체 동작에 대한 완전 병렬화가 아니다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또한 연산 관련 코드에서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통하지 않는 경우는 많지 않으면서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대부분의 연산 능력을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 요구하기 때문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병렬화가 되는 부분이 극히 일부이기 때문에 높은 이득을 취할 수는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암달의 법칙"/>
              </a:rPr>
              <a:t>암달의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암달의 법칙"/>
              </a:rPr>
              <a:t> 법칙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참고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설령 어찌해서 구현했다 해도 노력 대비 얻는 성능 향상이 크지 않아서 이를 동적 로딩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 tooltip="로딩"/>
              </a:rPr>
              <a:t>프리로드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응용하는 경우도 볼 수 있는데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마찬가지로 유니티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멀티스레드에서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안전하게 사용할 수 없으니 완벽한 동적 로딩을 구현하기는 힘들고 성능 향상도 기대에 미치지는 못한다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즉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고도의 편법을 완벽하게 익혀서 문제가 될 부분을 최소화하여 적용하지 않는 이상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성능 이슈가 될 가능성이 높은 부분을 </a:t>
            </a:r>
            <a:r>
              <a:rPr lang="ko-KR" altLang="en-US" b="1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병렬화하지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못해 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번 코어만 죽어라 갈구는 경우가 될 가능성이 높다는 것이다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실제로 유니티 엔진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개발된 로켓 발사 시뮬레이션 게임인 </a:t>
            </a:r>
            <a:r>
              <a:rPr lang="en-US" altLang="ko-KR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Kerbal Space Program"/>
              </a:rPr>
              <a:t>Kerbal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7" tooltip="Kerbal Space Program"/>
              </a:rPr>
              <a:t> Space Program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 시뮬레이션 특성상 물리연산을 엄청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빡세게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하는데 이 물리연산 스레드를 코어 하나가 전부 감당해야 하기 때문에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어디가서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성능 좀 된다 하는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CPU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부품이 많아지면 프레임을 제대로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못뽑는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상황이 무조건 발생한다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이때문에 개발자가 유니티 엔진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5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엔진을 갈아타는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(!)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작업을 완료해 업데이트를 했지만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그나마도 우주선 하나당 코어 하나씩 분담시키는 수준이 한계라고 밝혔다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멀티스레딩이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안되어서 생기는 문제의 아주 대표적인 예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물론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문제는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KSP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못지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않게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연산량이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드럽게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많은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시티즈: 스카이라인"/>
              </a:rPr>
              <a:t>시티즈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시티즈: 스카이라인"/>
              </a:rPr>
              <a:t>: 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8" tooltip="시티즈: 스카이라인"/>
              </a:rPr>
              <a:t>스카이라인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도 마찬가지인데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게임은 아예 유니티 본사 측에서 기술 지원을 해줬다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(...).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그나마도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스레드까지 인식하지만 실질적인 스레드 분담은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4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스레드까지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그래서 짝퉁 멀티코어 지원이라고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까이고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다수의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저성능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코어를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9" tooltip="big.LITTLE"/>
              </a:rPr>
              <a:t>빅 리틀 솔루션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까지 적용해가며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끌어모은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모바일 환경은 물론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각 코어당 성능이 높은 편인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PC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에서까지 영 좋지 않은 자원 활용도를 보일 수밖에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따라서 일정 수준 이상의 규모가 되는 게임을 개발하기에는 아쉬움이 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다행히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2018.1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버전부터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C#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잡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시스템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JobSystem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과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ECS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이라는 방법으로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멀티스레드를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이용한 병렬 처리를 지원한다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하지만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아직 문제가 많고 불안정해서 많은 개발자들이 지켜보고 있는 상황이다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b="1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0" tooltip="쓰레기 수집"/>
              </a:rPr>
              <a:t>GC</a:t>
            </a:r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스파이크 문제</a:t>
            </a:r>
          </a:p>
          <a:p>
            <a:pPr algn="l"/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가비지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콜렉션으로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인하여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규모가 크고 복잡한 로직이 있는 경우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잠깐씩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프리징이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일어나는 현상이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대표적으로 </a:t>
            </a:r>
            <a:r>
              <a:rPr lang="en-US" altLang="ko-KR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 tooltip="Escape from Tarkov"/>
              </a:rPr>
              <a:t>Escape from </a:t>
            </a:r>
            <a:r>
              <a:rPr lang="en-US" altLang="ko-KR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1" tooltip="Escape from Tarkov"/>
              </a:rPr>
              <a:t>Tarkov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2019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버전에서 일부 완화되었으나 근본적인 해결은 아직 불가능하다고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때문에 규모가 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AAA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급 게임에는 잘 쓰이지 않는다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라이선스 문제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위의 장점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항목에서처럼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~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저매출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기업에게 매우 유리한 라이센스 정책으로 엔진에게 큰 홍보효과를 얻는 반면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Unity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본사와 달리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Unity Korea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에서는 대학에 과금을 시도하려는 조짐이 보이고 있어 게임학과에서 큰 반발을 불러오고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美 게임 엔진 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'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유니티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', 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대학에 사용료 받나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... 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2" tooltip="https://biz.chosun.com/site/data/html_dir/2020/07/19/2020071902077.html?utm_source=naver&amp;utm_medium=original&amp;utm_campaign=biz"/>
              </a:rPr>
              <a:t>학계 공동대응 예고</a:t>
            </a:r>
            <a:b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endParaRPr lang="ko-KR" altLang="en-US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소스 코드 비공개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유니티는 기본적으로 월간 비용을 지속 지불하더라도 전체 소스코드는 여전히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비공개며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전체 소스코드가 포함된 라이선스를 원할 경우 그 비용은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 커스텀 라이선스 비용과 맞먹게 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측은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3" tooltip="https://store.unity.com/kr/products/unity-pro"/>
              </a:rPr>
              <a:t>프로 라이선스도 소스 코드에 </a:t>
            </a:r>
            <a:r>
              <a:rPr lang="ko-KR" altLang="en-US" b="0" i="0" u="none" strike="noStrike" dirty="0" err="1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3" tooltip="https://store.unity.com/kr/products/unity-pro"/>
              </a:rPr>
              <a:t>엑서스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3" tooltip="https://store.unity.com/kr/products/unity-pro"/>
              </a:rPr>
              <a:t> 할 수 있는 것 마냥 선전하고 있지만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실상은 구독과 별개로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14" tooltip="https://www.reddit.com/r/Unity3D/comments/ei7yal/does_unity_pro_subscription_gives_you_access_to/"/>
              </a:rPr>
              <a:t>소스코드를 구매해야 한다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 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여기에 개발기간이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길어진다던가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개발팀 인원이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증가된다던가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타 스튜디오 등의 지원을 받아서 유니티의 시트당 사용자수가 늘어날 경우에 따라서 개발 비용이 지나치게 높아질 수 있으므로 상황에 따라서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언리얼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엔진의 사용을 고려해야 할 수도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유니티는 버전 간의 완벽한 호환성이나 버그 무결성을 추구하는 것보다는 신기술과 트렌드를 빨리 도입하고 시장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강화적인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마케팅에 더 힘을 쏟는 정책을 펼치고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때문에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현재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FEEDBACK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과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ISSUE TRACK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올라온 치명적 버그가 수십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~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수백개에 달하며 심지어 그 중 몇몇 개는 엔진 자체를 사용 못하게 만드는 버그임에도 불구하고 대응 속도가 아직도 너무 느리다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예를 들면 다음 링크 모음과 같은 버그들이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버전관리가 안돼서 이전에 잡힌 버그도 계속 부활한다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이쯤 되면 회사가 버그를 잡아서 해결하는 것이 아니라 제작사가 알려진 버그를 피해서 해결하라는 이야기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한편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상기 언급된 바와 같이 유니티 엔진은 대규모 개발로 사용되기엔 부적합하여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환경 위주로 많이 쓰이는 편인데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인디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개발 환경 특성상 발적화 문제가 흔하기 때문에 두가지 단점이 시너지를 일으켜서 유니티를 사용한 게임들은 버그 덩어리라는 오명을 얻는 경우가 흔하다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유니티 엔진을 사용한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고사양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치고 심각한 버그 문제를 겪지 않은 게임이 손에 꼽을 정도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그런 반면 대외적 홍보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강사 초빙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세미나 등에 초점을 맞춰 마케팅에 집중하고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최근에는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VFX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업체나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고퀄리티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3D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스캔 업체를 인수합병 하는 등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게임개발도구로서의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장인기업보다는 종합 시각화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가상현실 솔루션 기업으로 나아가려는 모습을 보이고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보안성 문제</a:t>
            </a:r>
          </a:p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이전 버전의 경우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C#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프레임워크인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Mono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에 기반했기 때문에 보안이 거의 하나도 되지 않았다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강제로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오픈소스화된다고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할 정도로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게임 내의 모든 리소스를 포함해서 스크립트의 코드를 담고 있는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DLL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또한 압축해제와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5" tooltip="리버싱"/>
              </a:rPr>
              <a:t>리버싱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통해 얼마든지 내용이 드러나게 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16"/>
              </a:rPr>
              <a:t>[24]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이는 결과물이 중간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바이트코드인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대부분의 경우에 공통적으로 해당된다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기계어 수준까지 컴파일이 되는 경우는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역컴파일이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쉽지 않고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그마저도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현재는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제한적인 표현이 가능한 수준이다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그것도 다른 언어로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컴파일된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것이면 해석이 더욱 어렵다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암호화를 시키면 되지만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...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보안 문제는 메모리 해킹 방어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스크립트 암호화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변수 암호화 및 다중화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체크섬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및 패킷 암호화 등 프로그래머들이 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갈려나가면서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보안성을 마련하면 어느 정도는 해결될 수는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시간 많고 능력 좋은 수준급 해커와 만나면 털리는 것은 시간문제이긴 하지만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문제는 유니티의 낮은 진입장벽에 의해 코드 암호화를 하지 않는 프로그래머가 대다수라는 점이 문제다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어차피 모바일 환경이 보안성을 살릴 수 없는 환경이라는 점과 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어차피 털릴 어플은 털린다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라는 생각을 가지는 개발자들이 대부분이고 현장의 인식도 여기에서 크게 다르지 않은 상태라서 많은 게임들은 클라이언트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서버 구조로 제작해서 중요한 부분을 서버에서 처리하는 형태로 운영되고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이러면 다행이기라도 하지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아예 보안장치를 마련하지 않는 사례도 수두룩하다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그래서 해당 부분을 암호화하기 위하여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애셋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스토어에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CodeGuard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나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Anti-Cheat-Toolkit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등의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서드파티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툴이 기본적인 코드 난독화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메모리 해킹감지 등을 제공했다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물론 완벽하게 막아줄 수는 없다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최신 버전에 들어서면서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Mono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대신 </a:t>
            </a:r>
            <a:r>
              <a:rPr lang="en-US" altLang="ko-KR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.Net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framework 4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이상의 버전으로 마이그레이션함과 동시에 아예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C++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변환 후 네이티브 코드를 생성하는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IL2CPP / Burst Compiler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도입하여 이 약점에 대응하는 수단이 등장했다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네이티브 코드의 경우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C#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 해독되는 가장 큰 약점인 중간 바이트코드가 없이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C/C++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과 동일하게 어셈블리 코드를 생성하므로 해당 문제점이 나타나지 않는다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초기에는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IL2CPP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컴파일 시간이나 버그에 대한 불만이 있었으나 현재는 거의 안정화된 상태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01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3172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325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The status bar</a:t>
            </a:r>
          </a:p>
          <a:p>
            <a:pPr algn="l"/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status bar provides notifications about various Unity processes, and quick access to related tools and settings. You cannot move or rearrange the status bar.</a:t>
            </a:r>
          </a:p>
          <a:p>
            <a:pPr algn="l"/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status bar displays the following:</a:t>
            </a:r>
          </a:p>
          <a:p>
            <a:br>
              <a:rPr lang="en-US" altLang="ko-KR" dirty="0"/>
            </a:br>
            <a:endParaRPr lang="en-US" altLang="ko-KR" b="0" i="0" dirty="0">
              <a:solidFill>
                <a:srgbClr val="45546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most recent message logged to the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3"/>
              </a:rPr>
              <a:t>Console window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Click the message to open the Console window.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 global progress bar for various asynchronous tasks (for example, shader compilation, lightmap baking, and occlusion culling). Click the progress bar to open the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4"/>
              </a:rPr>
              <a:t>Background Tasks window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, which displays progress for individual tasks and subtasks.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current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5"/>
              </a:rPr>
              <a:t>code optimization mode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Click the code optimization icon to switch between debug mode and release mode.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cache server status. Click the icon to get additional information about the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6"/>
              </a:rPr>
              <a:t>cache server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, and re-establish a lost connection.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The automatic lighting generation status for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7"/>
              </a:rPr>
              <a:t>Global illumination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Click the status text to open the </a:t>
            </a:r>
            <a:r>
              <a:rPr lang="en-US" altLang="ko-KR" b="0" i="0" u="sng" dirty="0">
                <a:solidFill>
                  <a:srgbClr val="B83C82"/>
                </a:solidFill>
                <a:effectLst/>
                <a:latin typeface="Roboto" panose="02000000000000000000" pitchFamily="2" charset="0"/>
                <a:hlinkClick r:id="rId8"/>
              </a:rPr>
              <a:t>Lighting window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. When you generate lighting manually, or Unity generates it automatically, a progress bar appears next to the message.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An activity indicator (spinner) that shows when Unity compiles C# </a:t>
            </a:r>
            <a:r>
              <a:rPr lang="en-US" altLang="ko-KR" b="1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scripts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 or runs asynchronous tasks.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7253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09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518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8575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338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6941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675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프로그램 언어의 다형성은 그 프로그래밍 언어의 자료형 체계의 성질을 나타내는 것으로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프로그램 언어의 각 요소들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상수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변수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오브젝트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함수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메소드 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이 다양한 자료형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(type)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에 속하는 것이 허가되는 성질을 가리킨다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Bitter"/>
              </a:rPr>
              <a:t>반댓말은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 단형성으로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프로그램 언어의 각 요소가 한가지 형태만 가지는 성질을 가리킨다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Bitter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쉽게 말하면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Bitter"/>
              </a:rPr>
              <a:t>다형성이란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 하나의 객체에 여러 가지 타입을 대입할 수 있다는 것을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Bitter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Bitter"/>
              </a:rPr>
              <a:t>오버로딩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Bitter"/>
              </a:rPr>
              <a:t>오버라이딩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Bitte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Bitter"/>
              </a:rPr>
              <a:t>함수형 인터페이스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59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6123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BarunGothic"/>
              </a:rPr>
              <a:t>상속을 이용하면 캡슐화가 깨지고 결합도가 높아지는데</a:t>
            </a:r>
            <a:r>
              <a:rPr lang="en-US" altLang="ko-KR" b="0" i="0" dirty="0">
                <a:effectLst/>
                <a:latin typeface="NanumBarunGothic"/>
              </a:rPr>
              <a:t>, </a:t>
            </a:r>
            <a:r>
              <a:rPr lang="ko-KR" altLang="en-US" b="0" i="0" dirty="0">
                <a:effectLst/>
                <a:latin typeface="NanumBarunGothic"/>
              </a:rPr>
              <a:t>그 이유는 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anumBarunGothic"/>
              </a:rPr>
              <a:t>부모 클래스와 자식 클래스의 관계가 컴파일 시점에 결정되어 구현에 의존하기 때문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effectLst/>
                <a:latin typeface="NanumBarunGothic"/>
              </a:rPr>
              <a:t>부모 클래스와 자식 클래스가 강하게 결합되므로 유연성과 확장성이 상당히 떨어진다</a:t>
            </a:r>
            <a:r>
              <a:rPr lang="en-US" altLang="ko-KR" b="0" i="0" dirty="0">
                <a:effectLst/>
                <a:latin typeface="NanumBarunGothic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예시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캐릭터라는 부모클래스와 이를 상속받는 플레이어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, NPC,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몬스터 이렇게 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3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가지 자식 클래스를 만들었다고 해보자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캐릭터라는 클래스에 체력 시스템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공격 시스템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애니메이션이 구현되어 있다고 해보자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플레이어 클래스에서는 이것들이 상속되는게 문제가 안되지만 체력 시스템과 공격 시스템이 필요가 없는 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NPC 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클래스에서는 이 시스템들이 상속되면 체력이 깎이고 죽을 수도 있게 되는 문제가 생길 수 있다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몬스터 클래스도 캐릭터 클래스를 상속 받으니 플레이어와 공통적인 애니메이션을 갖게 되지만 몬스터의 애니메이션을 플레이어의 애니메이션과 다르게 하고 싶다면 또 문제가 생길 수 있다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pPr marL="1600200" lvl="3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다시 몬스터만의 애니메이션을 재 작성해서 덮어 </a:t>
            </a:r>
            <a:r>
              <a:rPr lang="ko-KR" altLang="en-US" b="0" i="0" dirty="0" err="1">
                <a:solidFill>
                  <a:srgbClr val="EAEAEA"/>
                </a:solidFill>
                <a:effectLst/>
                <a:latin typeface="Iropke Batang"/>
              </a:rPr>
              <a:t>씌워야하는</a:t>
            </a:r>
            <a:r>
              <a:rPr lang="ko-KR" altLang="en-US" b="0" i="0" dirty="0">
                <a:solidFill>
                  <a:srgbClr val="EAEAEA"/>
                </a:solidFill>
                <a:effectLst/>
                <a:latin typeface="Iropke Batang"/>
              </a:rPr>
              <a:t> 작업이 필요</a:t>
            </a:r>
            <a:r>
              <a:rPr lang="en-US" altLang="ko-KR" b="0" i="0" dirty="0">
                <a:solidFill>
                  <a:srgbClr val="EAEAEA"/>
                </a:solidFill>
                <a:effectLst/>
                <a:latin typeface="Iropke Batang"/>
              </a:rPr>
              <a:t>.</a:t>
            </a:r>
          </a:p>
          <a:p>
            <a:endParaRPr lang="en-US" altLang="ko-KR" b="0" i="0" dirty="0">
              <a:effectLst/>
              <a:latin typeface="NanumBarunGothic"/>
            </a:endParaRPr>
          </a:p>
          <a:p>
            <a:pPr algn="just"/>
            <a:br>
              <a:rPr lang="pl-PL" altLang="ko-KR" dirty="0"/>
            </a:b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언제 상속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?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언제 조합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?</a:t>
            </a:r>
          </a:p>
          <a:p>
            <a:r>
              <a:rPr lang="ko-KR" altLang="en-US" dirty="0">
                <a:effectLst/>
              </a:rPr>
              <a:t>상속을 쓰지 말라는 이야기는 아니다</a:t>
            </a:r>
            <a:r>
              <a:rPr lang="en-US" altLang="ko-KR" dirty="0">
                <a:effectLst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우리는 처음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OOP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언어를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배울때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 상속은 정말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좋은것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!,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상속을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쓰는쪽으로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 생각해봐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!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라는 생각을 주입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?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받으며 배우게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하지만 생각보다 상속은 단점이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많다는것을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인지하는것이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 중요하다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다형성을 위해서는 인터페이스나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추상 클래스를 이용한 구현을 고려해보자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상속을 기능의 재활용보다는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정제를 위해 사용하자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이런 경우에는 상속을 고려해보자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코드 재사용을 주목적으로 하기보다는 확장성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유연성을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고려해야할때</a:t>
            </a:r>
            <a:endParaRPr lang="ko-KR" altLang="en-US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IS-A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관계가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명확할때</a:t>
            </a:r>
            <a:endParaRPr lang="ko-KR" altLang="en-US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부모 메소드에 이미 구현된 내용이 절대 바뀌지 않는다고 확신이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들때</a:t>
            </a:r>
            <a:endParaRPr lang="ko-KR" altLang="en-US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1796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178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064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6855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Order of execution for event functions</a:t>
            </a:r>
          </a:p>
          <a:p>
            <a:endParaRPr lang="en-US" altLang="ko-KR" dirty="0"/>
          </a:p>
          <a:p>
            <a:r>
              <a:rPr lang="en-US" altLang="ko-KR" dirty="0"/>
              <a:t>https://docs.unity3d.com/Manual/ExecutionOrder.html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06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3/21/2023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3/21/2023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3/21/2023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3/21/2023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3/21/2023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3/21/2023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3/21/2023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3/21/2023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3/21/2023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3/21/2023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get-unity/download/archiv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hub/manual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hub/manual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unity3d.com/kr/current/Manual/GameObjects.html" TargetMode="External"/><Relationship Id="rId4" Type="http://schemas.openxmlformats.org/officeDocument/2006/relationships/hyperlink" Target="https://docs.unity3d.com/kr/current/Manual/Prefab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9317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k.ac.kr/archives/19310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kr/current/Manual/SceneVisibility.html" TargetMode="External"/><Relationship Id="rId3" Type="http://schemas.openxmlformats.org/officeDocument/2006/relationships/hyperlink" Target="https://docs.unity3d.com/kr/current/Manual/SceneViewNavigation.html" TargetMode="External"/><Relationship Id="rId7" Type="http://schemas.openxmlformats.org/officeDocument/2006/relationships/hyperlink" Target="https://docs.unity3d.com/kr/current/Manual/UsingCustomEditorTool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unity3d.com/kr/current/Manual/PositioningGameObjects.html" TargetMode="External"/><Relationship Id="rId11" Type="http://schemas.openxmlformats.org/officeDocument/2006/relationships/hyperlink" Target="https://docs.unity3d.com/kr/current/Manual/GizmosMenu.html" TargetMode="External"/><Relationship Id="rId5" Type="http://schemas.openxmlformats.org/officeDocument/2006/relationships/hyperlink" Target="https://docs.unity3d.com/kr/current/Manual/Overlays" TargetMode="External"/><Relationship Id="rId10" Type="http://schemas.openxmlformats.org/officeDocument/2006/relationships/hyperlink" Target="https://docs.unity3d.com/kr/current/Manual/SceneViewCamera.html" TargetMode="External"/><Relationship Id="rId4" Type="http://schemas.openxmlformats.org/officeDocument/2006/relationships/hyperlink" Target="https://docs.unity3d.com/kr/current/Manual/ScenePicking.html" TargetMode="External"/><Relationship Id="rId9" Type="http://schemas.openxmlformats.org/officeDocument/2006/relationships/hyperlink" Target="https://docs.unity3d.com/kr/current/Manual/ViewModes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ui-toolkit-first-steps#61df0f23edbc2a2bf49579a2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EditorTools.EditorToolContext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unity3d.com/kr/current/Manual/EditingValueProperties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kr/current/Manual/GIIntro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ocs.unity3d.com/kr/current/Manual/CacheServer.html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unity3d.com/kr/current/Manual/ManagedCodeDebugging.html" TargetMode="External"/><Relationship Id="rId5" Type="http://schemas.openxmlformats.org/officeDocument/2006/relationships/hyperlink" Target="https://docs.unity3d.com/kr/current/Manual/BackgroundTasksWindow.html" TargetMode="External"/><Relationship Id="rId4" Type="http://schemas.openxmlformats.org/officeDocument/2006/relationships/hyperlink" Target="https://docs.unity3d.com/kr/current/Manual/Console.html" TargetMode="External"/><Relationship Id="rId9" Type="http://schemas.openxmlformats.org/officeDocument/2006/relationships/hyperlink" Target="https://docs.unity3d.com/kr/current/Manual/lighting-window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overview-of-dot-net-in-unity.html" TargetMode="External"/><Relationship Id="rId7" Type="http://schemas.openxmlformats.org/officeDocument/2006/relationships/hyperlink" Target="https://docs.unity3d.com/kr/current/Manual/script-compilation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unity3d.com/kr/current/Manual/script-Serialization.html" TargetMode="External"/><Relationship Id="rId5" Type="http://schemas.openxmlformats.org/officeDocument/2006/relationships/hyperlink" Target="https://docs.unity3d.com/kr/current/Manual/code-reloading-editor.html" TargetMode="External"/><Relationship Id="rId4" Type="http://schemas.openxmlformats.org/officeDocument/2006/relationships/hyperlink" Target="https://docs.unity3d.com/kr/current/Manual/scripting-backends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3768725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엔진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A8770-913A-499E-86F1-60BC1649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CBA2B-8517-4F1F-B31A-A5787E82990C}"/>
              </a:ext>
            </a:extLst>
          </p:cNvPr>
          <p:cNvSpPr txBox="1"/>
          <p:nvPr/>
        </p:nvSpPr>
        <p:spPr>
          <a:xfrm>
            <a:off x="357051" y="1288869"/>
            <a:ext cx="11538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+mn-ea"/>
              </a:rPr>
              <a:t>WYSIWYG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간편한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빌드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낮은 요구 사양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rgbClr val="222222"/>
                </a:solidFill>
                <a:latin typeface="+mn-ea"/>
              </a:rPr>
              <a:t>에셋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 스토어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넓은 사용자 층과 그로 인한 풍부한 관련자료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저렴한 라이선스 비용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7A1AAF16-E7D8-42B9-B2FB-8CAD660C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19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71A3-35E3-4234-827B-B990990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엔진의 단점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6969B-98BD-4956-A23D-9D353FC4E6DF}"/>
              </a:ext>
            </a:extLst>
          </p:cNvPr>
          <p:cNvSpPr txBox="1"/>
          <p:nvPr/>
        </p:nvSpPr>
        <p:spPr>
          <a:xfrm>
            <a:off x="357051" y="1288869"/>
            <a:ext cx="1153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빈약한 고급 기능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제한적인 </a:t>
            </a:r>
            <a:r>
              <a:rPr lang="ko-KR" altLang="en-US" sz="2400" dirty="0" err="1">
                <a:solidFill>
                  <a:srgbClr val="222222"/>
                </a:solidFill>
                <a:latin typeface="+mn-ea"/>
              </a:rPr>
              <a:t>멀티스레드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 기능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GC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 스파이크 문제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소스 코드 비공개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보안성 문제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F74B9610-49F9-4502-8187-165A70C1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360151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엔진 설치 및 개발환경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27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71A3-35E3-4234-827B-B990990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 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6969B-98BD-4956-A23D-9D353FC4E6DF}"/>
              </a:ext>
            </a:extLst>
          </p:cNvPr>
          <p:cNvSpPr txBox="1"/>
          <p:nvPr/>
        </p:nvSpPr>
        <p:spPr>
          <a:xfrm>
            <a:off x="357051" y="1288869"/>
            <a:ext cx="1153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Unity Hub</a:t>
            </a:r>
          </a:p>
          <a:p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실습 시 사용할 버전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- Unity 2021.3 LTS</a:t>
            </a: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F4B9883F-7EC1-4077-8CFE-1FAED207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96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BE86F-BBE2-45B0-A1A5-BC1038B5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700D5-517E-4A8F-93AA-E75EF77A107B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https://unity.com/download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A78F80D2-AD1A-4896-A533-1F2335A5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8E96C0-3F02-4C76-973A-E1327C2B8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" b="29090"/>
          <a:stretch/>
        </p:blipFill>
        <p:spPr>
          <a:xfrm>
            <a:off x="1791110" y="1750534"/>
            <a:ext cx="8284223" cy="48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3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5036-6691-4B7F-954A-0156A23C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 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538E-1873-45CB-AEC4-C127A42DE622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https://unity3d.com/get-unity/download/archive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B2D89-63C4-48D4-9C17-7E53C05B8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53" b="29723"/>
          <a:stretch/>
        </p:blipFill>
        <p:spPr>
          <a:xfrm>
            <a:off x="1783936" y="1750534"/>
            <a:ext cx="8443797" cy="4819599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5BAD32E6-913F-432B-9EE3-67EE3692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DE3D-32AD-4376-A50B-92FDF0BB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유저 메뉴얼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AC9A3-1CC2-4AC6-8034-FC3E1456DD94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https://docs.unity3d.com/Manual/index.html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62454-7607-E944-3722-2911CB2FF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19" y="1809909"/>
            <a:ext cx="9421361" cy="47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89C10-BBEE-44FA-AC06-81A00629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67FF2-43F0-4F26-970C-8494457C0AA0}"/>
              </a:ext>
            </a:extLst>
          </p:cNvPr>
          <p:cNvSpPr txBox="1"/>
          <p:nvPr/>
        </p:nvSpPr>
        <p:spPr>
          <a:xfrm>
            <a:off x="357050" y="1288869"/>
            <a:ext cx="1183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https://docs.unity3d.com/hub/manual/index.html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20F6E-95FD-DA57-EDE0-E86D9FA14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58" y="1989918"/>
            <a:ext cx="10069485" cy="45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89C10-BBEE-44FA-AC06-81A00629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67FF2-43F0-4F26-970C-8494457C0AA0}"/>
              </a:ext>
            </a:extLst>
          </p:cNvPr>
          <p:cNvSpPr txBox="1"/>
          <p:nvPr/>
        </p:nvSpPr>
        <p:spPr>
          <a:xfrm>
            <a:off x="357050" y="1288869"/>
            <a:ext cx="1183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https://docs.unity3d.com/hub/manual/index.html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4F011-E213-5F62-7AA5-2ED9C940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76" y="1886461"/>
            <a:ext cx="10400048" cy="46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02DFF-FD71-4622-B11C-625C137E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061FEC-8F5B-58BC-F63F-0AF06BFD0845}"/>
              </a:ext>
            </a:extLst>
          </p:cNvPr>
          <p:cNvGrpSpPr/>
          <p:nvPr/>
        </p:nvGrpSpPr>
        <p:grpSpPr>
          <a:xfrm>
            <a:off x="306249" y="1152772"/>
            <a:ext cx="6818066" cy="3994961"/>
            <a:chOff x="306249" y="1152772"/>
            <a:chExt cx="6818066" cy="39949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83172C1-AB1B-D4FC-85A7-C253FC4D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49" y="1152772"/>
              <a:ext cx="6818066" cy="399496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3223E0-D594-8E25-9785-343656F0C30E}"/>
                </a:ext>
              </a:extLst>
            </p:cNvPr>
            <p:cNvSpPr/>
            <p:nvPr/>
          </p:nvSpPr>
          <p:spPr>
            <a:xfrm>
              <a:off x="2386940" y="2719449"/>
              <a:ext cx="4548250" cy="1282535"/>
            </a:xfrm>
            <a:prstGeom prst="rect">
              <a:avLst/>
            </a:prstGeom>
            <a:solidFill>
              <a:srgbClr val="14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B5F10F-781F-B26C-E6D6-EF552C4C21AC}"/>
                </a:ext>
              </a:extLst>
            </p:cNvPr>
            <p:cNvSpPr/>
            <p:nvPr/>
          </p:nvSpPr>
          <p:spPr>
            <a:xfrm>
              <a:off x="6163842" y="1543792"/>
              <a:ext cx="795098" cy="35025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3250F3-869E-F713-91AC-7DA77284B0D1}"/>
              </a:ext>
            </a:extLst>
          </p:cNvPr>
          <p:cNvGrpSpPr/>
          <p:nvPr/>
        </p:nvGrpSpPr>
        <p:grpSpPr>
          <a:xfrm>
            <a:off x="6135586" y="3108362"/>
            <a:ext cx="5735781" cy="3360809"/>
            <a:chOff x="6456219" y="2942111"/>
            <a:chExt cx="5735781" cy="336080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581043B-CDBD-8167-2204-3AA78F7C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219" y="2942111"/>
              <a:ext cx="5735781" cy="33608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23F486-DFF4-4E21-96E0-5EF8D9651887}"/>
                </a:ext>
              </a:extLst>
            </p:cNvPr>
            <p:cNvSpPr/>
            <p:nvPr/>
          </p:nvSpPr>
          <p:spPr>
            <a:xfrm>
              <a:off x="7623957" y="3811979"/>
              <a:ext cx="2544509" cy="214008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9C3D72-F32B-488B-8ED3-DF3D7B377895}"/>
                </a:ext>
              </a:extLst>
            </p:cNvPr>
            <p:cNvSpPr/>
            <p:nvPr/>
          </p:nvSpPr>
          <p:spPr>
            <a:xfrm>
              <a:off x="10295467" y="5147733"/>
              <a:ext cx="14732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3AB78E-7D09-44CC-BA57-B350F079578F}"/>
                </a:ext>
              </a:extLst>
            </p:cNvPr>
            <p:cNvSpPr/>
            <p:nvPr/>
          </p:nvSpPr>
          <p:spPr>
            <a:xfrm>
              <a:off x="10295467" y="5510979"/>
              <a:ext cx="1473200" cy="30480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83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8DFDB-F856-45C6-9271-56D2B1CC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CA306-7931-0213-7E49-39DEB576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65" y="1133611"/>
            <a:ext cx="8276670" cy="53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4A663-C5DF-41A5-A8F2-B9E1D5C6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6917A6-A5B7-0D52-E5EB-27114859DF7F}"/>
              </a:ext>
            </a:extLst>
          </p:cNvPr>
          <p:cNvGrpSpPr/>
          <p:nvPr/>
        </p:nvGrpSpPr>
        <p:grpSpPr>
          <a:xfrm>
            <a:off x="1947986" y="1117201"/>
            <a:ext cx="8296028" cy="5408289"/>
            <a:chOff x="1947986" y="1117201"/>
            <a:chExt cx="8296028" cy="5408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D8C3B5-F501-AF49-BC04-5BC376EC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986" y="1117201"/>
              <a:ext cx="8296028" cy="540828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739675-5F74-A16E-B17F-09F249218FBD}"/>
                </a:ext>
              </a:extLst>
            </p:cNvPr>
            <p:cNvSpPr/>
            <p:nvPr/>
          </p:nvSpPr>
          <p:spPr>
            <a:xfrm>
              <a:off x="2149436" y="5486400"/>
              <a:ext cx="1769423" cy="1662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0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4A663-C5DF-41A5-A8F2-B9E1D5C6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493C8-AEF1-4396-A5BC-EA741C00204C}"/>
              </a:ext>
            </a:extLst>
          </p:cNvPr>
          <p:cNvSpPr txBox="1"/>
          <p:nvPr/>
        </p:nvSpPr>
        <p:spPr>
          <a:xfrm>
            <a:off x="7526867" y="1263783"/>
            <a:ext cx="43254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에디터 설정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General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2D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Analysis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Asset Pipeline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Color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Diagnostics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External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Tools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GI Cache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Scene View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Search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Timeline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UI Scaling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Visual Scripting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6D0D7C-2FEF-B29C-FF26-1C8B93DB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0" y="1353202"/>
            <a:ext cx="692564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4A663-C5DF-41A5-A8F2-B9E1D5C6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6917A6-A5B7-0D52-E5EB-27114859DF7F}"/>
              </a:ext>
            </a:extLst>
          </p:cNvPr>
          <p:cNvGrpSpPr/>
          <p:nvPr/>
        </p:nvGrpSpPr>
        <p:grpSpPr>
          <a:xfrm>
            <a:off x="1947986" y="1117201"/>
            <a:ext cx="8296028" cy="5408289"/>
            <a:chOff x="1947986" y="1117201"/>
            <a:chExt cx="8296028" cy="54082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D8C3B5-F501-AF49-BC04-5BC376EC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986" y="1117201"/>
              <a:ext cx="8296028" cy="540828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739675-5F74-A16E-B17F-09F249218FBD}"/>
                </a:ext>
              </a:extLst>
            </p:cNvPr>
            <p:cNvSpPr/>
            <p:nvPr/>
          </p:nvSpPr>
          <p:spPr>
            <a:xfrm>
              <a:off x="2149436" y="5355775"/>
              <a:ext cx="1769423" cy="1662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12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C3BF8-F08A-4A63-B61A-0F61DCD2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DF9A3-2788-4F61-9E85-837101CDB5D2}"/>
              </a:ext>
            </a:extLst>
          </p:cNvPr>
          <p:cNvSpPr txBox="1"/>
          <p:nvPr/>
        </p:nvSpPr>
        <p:spPr>
          <a:xfrm>
            <a:off x="6691747" y="1209084"/>
            <a:ext cx="31041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프로젝트 설정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Adaptive Performance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Audio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Editor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Graphics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Input Manager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Memory Settings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Package Manager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Physics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Physics 2D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Player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Preset Manager</a:t>
            </a:r>
          </a:p>
          <a:p>
            <a:pPr lvl="1"/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A32F1-E20C-4999-AE84-5AAC699C522E}"/>
              </a:ext>
            </a:extLst>
          </p:cNvPr>
          <p:cNvSpPr txBox="1"/>
          <p:nvPr/>
        </p:nvSpPr>
        <p:spPr>
          <a:xfrm>
            <a:off x="8966746" y="2885387"/>
            <a:ext cx="32173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Quality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Scene Template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Script Execution Order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Services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Tags and Layers</a:t>
            </a:r>
          </a:p>
          <a:p>
            <a:pPr lvl="1"/>
            <a:r>
              <a:rPr lang="en-US" altLang="ko-KR" dirty="0" err="1">
                <a:solidFill>
                  <a:schemeClr val="bg2">
                    <a:lumMod val="10000"/>
                  </a:schemeClr>
                </a:solidFill>
              </a:rPr>
              <a:t>TextMesh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 Pro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Time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TimeLine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UI Builder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Version Control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Visual Scripting</a:t>
            </a: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XR Plugin 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D6DD1D-9B41-52DD-A41C-86CDE860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09085"/>
            <a:ext cx="6480940" cy="42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7EB65-D188-4545-99DF-B9A02F79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F7C4C-D351-46C3-994D-A50AD7DA730A}"/>
              </a:ext>
            </a:extLst>
          </p:cNvPr>
          <p:cNvSpPr txBox="1"/>
          <p:nvPr/>
        </p:nvSpPr>
        <p:spPr>
          <a:xfrm>
            <a:off x="6096000" y="1286933"/>
            <a:ext cx="4325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빌드 설정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Scenes In Build</a:t>
            </a:r>
          </a:p>
          <a:p>
            <a:pPr lvl="1"/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Platform</a:t>
            </a:r>
          </a:p>
          <a:p>
            <a:pPr lvl="1"/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2C7A8C-E1B5-717E-971B-CC65B4C8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5" y="1023237"/>
            <a:ext cx="5265794" cy="55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인터페이스 둘러보기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71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71A3-35E3-4234-827B-B990990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인터페이스</a:t>
            </a: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F4B9883F-7EC1-4077-8CFE-1FAED207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A4473-E5E9-4E78-831B-1600626A8AC2}"/>
              </a:ext>
            </a:extLst>
          </p:cNvPr>
          <p:cNvSpPr txBox="1"/>
          <p:nvPr/>
        </p:nvSpPr>
        <p:spPr>
          <a:xfrm>
            <a:off x="9191499" y="1458363"/>
            <a:ext cx="2996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Toolbar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Hierarchy Window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Game View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Scene View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Overlays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Inspector Window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Project Window</a:t>
            </a:r>
          </a:p>
          <a:p>
            <a:pPr marL="342900" indent="-342900">
              <a:buAutoNum type="alphaUcPeriod"/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lphaUcPeriod"/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The Status Bar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 descr="The most common windows in their default positions">
            <a:extLst>
              <a:ext uri="{FF2B5EF4-FFF2-40B4-BE49-F238E27FC236}">
                <a16:creationId xmlns:a16="http://schemas.microsoft.com/office/drawing/2014/main" id="{1969799B-4D6B-1D0E-9637-802F665D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337185"/>
            <a:ext cx="8950200" cy="467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9B4EA-EECF-45EA-9AA6-FC158115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 err="1"/>
              <a:t>ToolBar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FC034-1A3D-44A0-A2CB-D5650B9C7330}"/>
              </a:ext>
            </a:extLst>
          </p:cNvPr>
          <p:cNvSpPr txBox="1"/>
          <p:nvPr/>
        </p:nvSpPr>
        <p:spPr>
          <a:xfrm>
            <a:off x="352425" y="2391179"/>
            <a:ext cx="1111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툴바는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에디터의 상단에 위치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툴바는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창이 아니며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인터페이스에서 재배열할 수 없는 유일한 부분</a:t>
            </a:r>
            <a:endParaRPr lang="ko-KR" altLang="en-US" dirty="0"/>
          </a:p>
        </p:txBody>
      </p:sp>
      <p:sp>
        <p:nvSpPr>
          <p:cNvPr id="37" name="바닥글 개체 틀 2">
            <a:extLst>
              <a:ext uri="{FF2B5EF4-FFF2-40B4-BE49-F238E27FC236}">
                <a16:creationId xmlns:a16="http://schemas.microsoft.com/office/drawing/2014/main" id="{CD6EF8AA-751C-42D8-91D1-B223FA92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2073" name="Picture 25">
            <a:extLst>
              <a:ext uri="{FF2B5EF4-FFF2-40B4-BE49-F238E27FC236}">
                <a16:creationId xmlns:a16="http://schemas.microsoft.com/office/drawing/2014/main" id="{8C166864-CA86-492B-907C-6E8FE7CA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62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06CA86A0-AEB7-44F7-A514-3F6D6FAD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3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C816FB6A-7DFE-40EE-9E07-7E64D8B2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19BD561D-93D4-402D-9029-99713304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24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>
            <a:extLst>
              <a:ext uri="{FF2B5EF4-FFF2-40B4-BE49-F238E27FC236}">
                <a16:creationId xmlns:a16="http://schemas.microsoft.com/office/drawing/2014/main" id="{4579A9F7-56AF-4054-A919-64A8164A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15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21F4B289-5A2C-4788-B33B-11191DE8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01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>
            <a:extLst>
              <a:ext uri="{FF2B5EF4-FFF2-40B4-BE49-F238E27FC236}">
                <a16:creationId xmlns:a16="http://schemas.microsoft.com/office/drawing/2014/main" id="{F21FF16F-2DCE-414E-90DF-394DDE01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1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Toolbar appears at the top of the Editor">
            <a:extLst>
              <a:ext uri="{FF2B5EF4-FFF2-40B4-BE49-F238E27FC236}">
                <a16:creationId xmlns:a16="http://schemas.microsoft.com/office/drawing/2014/main" id="{0FFA3C2E-65D0-AEFA-F7D5-6EC3B363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042238"/>
            <a:ext cx="5715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7A009-3582-698B-3869-22AF0E4FFE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6" y="3123933"/>
            <a:ext cx="9195336" cy="33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7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2F892-0173-4CFB-A52A-7974913B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6241562" cy="694417"/>
          </a:xfrm>
        </p:spPr>
        <p:txBody>
          <a:bodyPr/>
          <a:lstStyle/>
          <a:p>
            <a:r>
              <a:rPr lang="en-US" altLang="ko-KR" dirty="0"/>
              <a:t>The Hierarchy Window</a:t>
            </a:r>
            <a:endParaRPr lang="ko-KR" altLang="en-US" dirty="0"/>
          </a:p>
        </p:txBody>
      </p:sp>
      <p:pic>
        <p:nvPicPr>
          <p:cNvPr id="4098" name="Picture 2" descr="The default Hierarchy window view when you open a new Unity project">
            <a:extLst>
              <a:ext uri="{FF2B5EF4-FFF2-40B4-BE49-F238E27FC236}">
                <a16:creationId xmlns:a16="http://schemas.microsoft.com/office/drawing/2014/main" id="{9AC28A92-4864-4192-93AE-26EF1308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6" y="1277448"/>
            <a:ext cx="3578776" cy="36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D2011-1ADC-437F-B3EA-1E2B9805D371}"/>
              </a:ext>
            </a:extLst>
          </p:cNvPr>
          <p:cNvSpPr txBox="1"/>
          <p:nvPr/>
        </p:nvSpPr>
        <p:spPr>
          <a:xfrm>
            <a:off x="311906" y="5168764"/>
            <a:ext cx="8518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계층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 창은 모델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카메라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+mn-ea"/>
              </a:rPr>
              <a:t>, </a:t>
            </a:r>
            <a:r>
              <a:rPr lang="ko-KR" altLang="en-US" b="0" i="0" u="sng" dirty="0" err="1">
                <a:solidFill>
                  <a:srgbClr val="1B2229"/>
                </a:solidFill>
                <a:effectLst/>
                <a:latin typeface="+mn-ea"/>
                <a:hlinkClick r:id="rId4"/>
              </a:rPr>
              <a:t>프리팹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 등과 같은 모든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+mn-ea"/>
                <a:hlinkClick r:id="rId5"/>
              </a:rPr>
              <a:t>게임 오브젝트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를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+mn-ea"/>
              </a:rPr>
              <a:t>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 표시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계층 창을 사용하여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+mn-ea"/>
              </a:rPr>
              <a:t>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 사용할 게임 오브젝트를 정렬하고 그룹화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씬 뷰에 게임 오브젝트를 추가하거나 제거하면 계층 창에서도 추가되거나 제거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+mn-ea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또한 계층 창은 자체 게임 오브젝트가 들어 있는 다른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+mn-ea"/>
              </a:rPr>
              <a:t>씬을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+mn-ea"/>
              </a:rPr>
              <a:t> 포함할 수 있</a:t>
            </a:r>
            <a:r>
              <a:rPr lang="ko-KR" altLang="en-US" dirty="0">
                <a:solidFill>
                  <a:srgbClr val="1B2229"/>
                </a:solidFill>
                <a:latin typeface="+mn-ea"/>
              </a:rPr>
              <a:t>음</a:t>
            </a:r>
            <a:endParaRPr lang="ko-KR" altLang="en-US" b="0" i="0" dirty="0">
              <a:solidFill>
                <a:srgbClr val="1B2229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2D3FDCBA-4E49-4512-B9ED-ED76BF39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D890E-5856-4934-5B4B-547CE04A864E}"/>
              </a:ext>
            </a:extLst>
          </p:cNvPr>
          <p:cNvSpPr txBox="1"/>
          <p:nvPr/>
        </p:nvSpPr>
        <p:spPr>
          <a:xfrm>
            <a:off x="4311708" y="1277448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부모</a:t>
            </a:r>
            <a:r>
              <a:rPr lang="en-US" altLang="ko-KR" dirty="0">
                <a:solidFill>
                  <a:srgbClr val="141414"/>
                </a:solidFill>
              </a:rPr>
              <a:t>-</a:t>
            </a:r>
            <a:r>
              <a:rPr lang="ko-KR" altLang="en-US" dirty="0">
                <a:solidFill>
                  <a:srgbClr val="141414"/>
                </a:solidFill>
              </a:rPr>
              <a:t>자식</a:t>
            </a:r>
            <a:endParaRPr lang="en-US" altLang="ko-KR" dirty="0">
              <a:solidFill>
                <a:srgbClr val="1414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게임 오브젝트 구성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새 게임 오브젝트 생성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자식 게임 오브젝트 가시성 </a:t>
            </a:r>
            <a:r>
              <a:rPr lang="ko-KR" altLang="en-US" dirty="0" err="1">
                <a:solidFill>
                  <a:srgbClr val="141414"/>
                </a:solidFill>
              </a:rPr>
              <a:t>토글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자식 게임 오브젝트 생성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부모 게임 오브젝트 생성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형제 게임 오브젝트 생성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게임 오브젝트 복제</a:t>
            </a:r>
            <a:endParaRPr lang="en-US" altLang="ko-KR" dirty="0">
              <a:solidFill>
                <a:srgbClr val="141414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기본 부모로 게임 오브젝트 구성</a:t>
            </a:r>
            <a:endParaRPr lang="en-US" altLang="ko-KR" dirty="0">
              <a:solidFill>
                <a:srgbClr val="1414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</a:rPr>
              <a:t>씬의</a:t>
            </a:r>
            <a:r>
              <a:rPr lang="ko-KR" altLang="en-US" dirty="0">
                <a:solidFill>
                  <a:srgbClr val="141414"/>
                </a:solidFill>
              </a:rPr>
              <a:t> 가시성 및 선택 가능성 설정</a:t>
            </a:r>
            <a:endParaRPr lang="en-US" altLang="ko-KR" dirty="0">
              <a:solidFill>
                <a:srgbClr val="1414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게임 오브젝트 정렬</a:t>
            </a:r>
            <a:endParaRPr lang="en-US" altLang="ko-KR" dirty="0">
              <a:solidFill>
                <a:srgbClr val="1414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</a:rPr>
              <a:t>여러 씬 편집</a:t>
            </a:r>
            <a:endParaRPr lang="en-US" altLang="ko-KR" dirty="0">
              <a:solidFill>
                <a:srgbClr val="14141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</a:rPr>
              <a:t>오버라이드</a:t>
            </a:r>
            <a:r>
              <a:rPr lang="ko-KR" altLang="en-US" dirty="0">
                <a:solidFill>
                  <a:srgbClr val="141414"/>
                </a:solidFill>
              </a:rPr>
              <a:t> 표시기</a:t>
            </a:r>
          </a:p>
        </p:txBody>
      </p:sp>
    </p:spTree>
    <p:extLst>
      <p:ext uri="{BB962C8B-B14F-4D97-AF65-F5344CB8AC3E}">
        <p14:creationId xmlns:p14="http://schemas.microsoft.com/office/powerpoint/2010/main" val="47153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>
            <a:spLocks noGrp="1"/>
          </p:cNvSpPr>
          <p:nvPr>
            <p:ph type="title"/>
          </p:nvPr>
        </p:nvSpPr>
        <p:spPr>
          <a:xfrm>
            <a:off x="241300" y="211908"/>
            <a:ext cx="5854700" cy="69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코로나 유의 사항</a:t>
            </a:r>
            <a:endParaRPr/>
          </a:p>
        </p:txBody>
      </p:sp>
      <p:sp>
        <p:nvSpPr>
          <p:cNvPr id="245" name="Google Shape;245;p3"/>
          <p:cNvSpPr txBox="1">
            <a:spLocks noGrp="1"/>
          </p:cNvSpPr>
          <p:nvPr>
            <p:ph type="ftr" idx="11"/>
          </p:nvPr>
        </p:nvSpPr>
        <p:spPr>
          <a:xfrm>
            <a:off x="5786437" y="6613553"/>
            <a:ext cx="698253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ck.ac.kr</a:t>
            </a:r>
            <a:endParaRPr/>
          </a:p>
        </p:txBody>
      </p:sp>
      <p:sp>
        <p:nvSpPr>
          <p:cNvPr id="246" name="Google Shape;246;p3"/>
          <p:cNvSpPr txBox="1">
            <a:spLocks noGrp="1"/>
          </p:cNvSpPr>
          <p:nvPr>
            <p:ph type="sldNum" idx="12"/>
          </p:nvPr>
        </p:nvSpPr>
        <p:spPr>
          <a:xfrm>
            <a:off x="11654948" y="6604808"/>
            <a:ext cx="537052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247" name="Google Shape;247;p3"/>
          <p:cNvSpPr txBox="1"/>
          <p:nvPr/>
        </p:nvSpPr>
        <p:spPr>
          <a:xfrm>
            <a:off x="403412" y="1452282"/>
            <a:ext cx="117885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방역 및 학사운영 방안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3"/>
              </a:rPr>
              <a:t>https://www.ck.ac.kr/archives/193175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국가공휴일 및 대학 행사 수업 대체 일정 공지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4"/>
              </a:rPr>
              <a:t>https://www.ck.ac.kr/archives/193109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EE321-5F1F-46D5-8CE6-F55EDBF1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Game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28D6E9-D732-4FCA-89D7-E346225E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BB4F17-0C92-0237-BE34-1C046F8C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069126"/>
            <a:ext cx="80962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B2DD3-96A9-BA84-98C2-E0E870BE98AD}"/>
              </a:ext>
            </a:extLst>
          </p:cNvPr>
          <p:cNvSpPr txBox="1"/>
          <p:nvPr/>
        </p:nvSpPr>
        <p:spPr>
          <a:xfrm>
            <a:off x="8523577" y="1104984"/>
            <a:ext cx="3529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게임 뷰는 애플리케이션의 카메라에서 </a:t>
            </a:r>
            <a:r>
              <a:rPr lang="ko-KR" altLang="en-US" i="0" dirty="0" err="1">
                <a:solidFill>
                  <a:srgbClr val="1B2229"/>
                </a:solidFill>
                <a:effectLst/>
                <a:latin typeface="+mn-ea"/>
              </a:rPr>
              <a:t>렌더링되며</a:t>
            </a:r>
            <a:r>
              <a:rPr lang="en-US" altLang="ko-KR" i="0" dirty="0">
                <a:solidFill>
                  <a:srgbClr val="1B2229"/>
                </a:solidFill>
                <a:effectLst/>
                <a:latin typeface="+mn-ea"/>
              </a:rPr>
              <a:t>, </a:t>
            </a:r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최종적으로 </a:t>
            </a:r>
            <a:r>
              <a:rPr lang="ko-KR" altLang="en-US" i="0" dirty="0" err="1">
                <a:solidFill>
                  <a:srgbClr val="1B2229"/>
                </a:solidFill>
                <a:effectLst/>
                <a:latin typeface="+mn-ea"/>
              </a:rPr>
              <a:t>퍼블리시된</a:t>
            </a:r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 애플리케이션을 보여줌</a:t>
            </a:r>
            <a:endParaRPr lang="en-US" altLang="ko-KR" i="0" dirty="0">
              <a:solidFill>
                <a:srgbClr val="1B2229"/>
              </a:solidFill>
              <a:effectLst/>
              <a:latin typeface="+mn-ea"/>
            </a:endParaRPr>
          </a:p>
          <a:p>
            <a:pPr algn="l"/>
            <a:endParaRPr lang="en-US" altLang="ko-KR" dirty="0">
              <a:solidFill>
                <a:srgbClr val="1B2229"/>
              </a:solidFill>
              <a:latin typeface="+mn-ea"/>
            </a:endParaRPr>
          </a:p>
          <a:p>
            <a:pPr algn="l"/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애플리케이션을 사용할 때 플레이어가 보는 것을 제어하려면 하나 이상의 카메라를 사용</a:t>
            </a:r>
            <a:endParaRPr lang="en-US" altLang="ko-KR" i="0" dirty="0">
              <a:solidFill>
                <a:srgbClr val="1B2229"/>
              </a:solidFill>
              <a:effectLst/>
              <a:latin typeface="+mn-ea"/>
            </a:endParaRPr>
          </a:p>
          <a:p>
            <a:pPr algn="l"/>
            <a:endParaRPr lang="en-US" altLang="ko-KR" dirty="0">
              <a:solidFill>
                <a:srgbClr val="1B2229"/>
              </a:solidFill>
              <a:latin typeface="+mn-ea"/>
            </a:endParaRPr>
          </a:p>
          <a:p>
            <a:pPr algn="l"/>
            <a:r>
              <a:rPr lang="ko-KR" altLang="en-US" i="0" dirty="0">
                <a:solidFill>
                  <a:srgbClr val="1B2229"/>
                </a:solidFill>
                <a:effectLst/>
                <a:latin typeface="+mn-ea"/>
              </a:rPr>
              <a:t>카메라에 대한 자세한 내용은 카메라 컴포넌트 페이지를 참조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97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3A48-AA2E-4EC4-B77A-119856BD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Game View</a:t>
            </a: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13C40EEC-91B6-4945-AFEB-6DF3DCB3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29FF0F-3C4E-D8ED-3151-4491984E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9" y="1895497"/>
            <a:ext cx="12096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84F7C-3E48-E805-9EE4-7F7164EC0660}"/>
              </a:ext>
            </a:extLst>
          </p:cNvPr>
          <p:cNvSpPr txBox="1"/>
          <p:nvPr/>
        </p:nvSpPr>
        <p:spPr>
          <a:xfrm>
            <a:off x="314993" y="2271048"/>
            <a:ext cx="11812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141414"/>
                </a:solidFill>
              </a:rPr>
              <a:t>툴바의</a:t>
            </a:r>
            <a:r>
              <a:rPr lang="ko-KR" altLang="en-US" dirty="0">
                <a:solidFill>
                  <a:srgbClr val="141414"/>
                </a:solidFill>
              </a:rPr>
              <a:t> 버튼을 사용하여 에디터 플레이 모드를 제어</a:t>
            </a:r>
            <a:endParaRPr lang="en-US" altLang="ko-KR" dirty="0">
              <a:solidFill>
                <a:srgbClr val="141414"/>
              </a:solidFill>
            </a:endParaRPr>
          </a:p>
          <a:p>
            <a:endParaRPr lang="en-US" altLang="ko-KR" dirty="0">
              <a:solidFill>
                <a:srgbClr val="141414"/>
              </a:solidFill>
            </a:endParaRPr>
          </a:p>
          <a:p>
            <a:r>
              <a:rPr lang="ko-KR" altLang="en-US" dirty="0">
                <a:solidFill>
                  <a:srgbClr val="141414"/>
                </a:solidFill>
              </a:rPr>
              <a:t>플레이 모드에서는 모든 변경 사항이 임시적으로 적용되며 플레이 모드를 종료하면 바로 초기화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</a:rPr>
              <a:t> </a:t>
            </a:r>
          </a:p>
          <a:p>
            <a:r>
              <a:rPr lang="ko-KR" altLang="en-US" dirty="0">
                <a:solidFill>
                  <a:srgbClr val="141414"/>
                </a:solidFill>
              </a:rPr>
              <a:t>이러한 점을 쉽게 인식할 수 있도록 에디터의 </a:t>
            </a:r>
            <a:r>
              <a:rPr lang="en-US" altLang="ko-KR" dirty="0">
                <a:solidFill>
                  <a:srgbClr val="141414"/>
                </a:solidFill>
              </a:rPr>
              <a:t>UI</a:t>
            </a:r>
            <a:r>
              <a:rPr lang="ko-KR" altLang="en-US" dirty="0">
                <a:solidFill>
                  <a:srgbClr val="141414"/>
                </a:solidFill>
              </a:rPr>
              <a:t>가 어둡게 변합니다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9044-4A77-DD56-1677-652BFD147841}"/>
              </a:ext>
            </a:extLst>
          </p:cNvPr>
          <p:cNvSpPr txBox="1"/>
          <p:nvPr/>
        </p:nvSpPr>
        <p:spPr>
          <a:xfrm>
            <a:off x="314993" y="11295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41414"/>
                </a:solidFill>
                <a:latin typeface="+mj-lt"/>
              </a:rPr>
              <a:t>플레이 모드</a:t>
            </a:r>
            <a:r>
              <a:rPr lang="en-US" altLang="ko-KR" sz="2400" b="1" dirty="0">
                <a:solidFill>
                  <a:srgbClr val="141414"/>
                </a:solidFill>
                <a:latin typeface="+mj-lt"/>
              </a:rPr>
              <a:t>(Play mode)</a:t>
            </a:r>
            <a:endParaRPr lang="ko-KR" altLang="en-US" sz="2400" b="1" dirty="0">
              <a:solidFill>
                <a:srgbClr val="141414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DCE51-0D87-0AC2-DE62-075295B61471}"/>
              </a:ext>
            </a:extLst>
          </p:cNvPr>
          <p:cNvSpPr txBox="1"/>
          <p:nvPr/>
        </p:nvSpPr>
        <p:spPr>
          <a:xfrm>
            <a:off x="388690" y="3974149"/>
            <a:ext cx="11664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게임 뷰 사용</a:t>
            </a:r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pPr lvl="1"/>
            <a:r>
              <a:rPr lang="en-US" altLang="ko-KR" dirty="0">
                <a:solidFill>
                  <a:srgbClr val="141414"/>
                </a:solidFill>
                <a:latin typeface="+mj-lt"/>
              </a:rPr>
              <a:t>** Game**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탭에서 시뮬레이터 뷰가 열려 있는 경우 왼쪽 상단의 드롭다운 메뉴를 사용하여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Game view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를 클릭합니다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pPr lvl="1"/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pPr lvl="1"/>
            <a:r>
              <a:rPr lang="ko-KR" altLang="en-US" dirty="0">
                <a:solidFill>
                  <a:srgbClr val="141414"/>
                </a:solidFill>
                <a:latin typeface="+mj-lt"/>
              </a:rPr>
              <a:t>메뉴에서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Window &gt; General &gt; Game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2395256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3A48-AA2E-4EC4-B77A-119856BD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Game View</a:t>
            </a: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13C40EEC-91B6-4945-AFEB-6DF3DCB3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CE6A178-DF32-1225-F823-14FD7715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94" y="970081"/>
            <a:ext cx="11664764" cy="5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D4175-1F0F-A007-1948-EA8819C2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2" y="1546577"/>
            <a:ext cx="8917660" cy="50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76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3A48-AA2E-4EC4-B77A-119856BD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Game View</a:t>
            </a: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13C40EEC-91B6-4945-AFEB-6DF3DCB3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5EF46F-FCB5-13EB-7658-7D4253BB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5" y="2260840"/>
            <a:ext cx="63055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759C5-95F2-D5FC-6FB0-9E3D9EE818E1}"/>
              </a:ext>
            </a:extLst>
          </p:cNvPr>
          <p:cNvSpPr txBox="1"/>
          <p:nvPr/>
        </p:nvSpPr>
        <p:spPr>
          <a:xfrm>
            <a:off x="241299" y="1212111"/>
            <a:ext cx="1181215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41414"/>
                </a:solidFill>
                <a:latin typeface="+mj-lt"/>
              </a:rPr>
              <a:t>고급 옵션</a:t>
            </a:r>
            <a:endParaRPr lang="en-US" altLang="ko-KR" sz="2400" b="1" dirty="0">
              <a:solidFill>
                <a:srgbClr val="141414"/>
              </a:solidFill>
              <a:latin typeface="+mj-lt"/>
            </a:endParaRPr>
          </a:p>
          <a:p>
            <a:endParaRPr lang="ko-KR" altLang="en-US" sz="1000" b="1" dirty="0">
              <a:solidFill>
                <a:srgbClr val="141414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** 게임 ** 탭에서 마우스 오른쪽 버튼을 클릭하여 고급 게임 뷰 옵션을 표시할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  <a:endParaRPr lang="ko-KR" altLang="en-US" dirty="0">
              <a:solidFill>
                <a:srgbClr val="141414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FEE86-EA08-B05B-EC34-62D7C62902B5}"/>
              </a:ext>
            </a:extLst>
          </p:cNvPr>
          <p:cNvSpPr txBox="1"/>
          <p:nvPr/>
        </p:nvSpPr>
        <p:spPr>
          <a:xfrm>
            <a:off x="6671345" y="2276080"/>
            <a:ext cx="53821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41414"/>
                </a:solidFill>
                <a:latin typeface="+mj-lt"/>
              </a:rPr>
              <a:t>Warn if No Cameras Rendering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 옵션은 기본적으로 활성화되어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화면에 렌더링하는 카메라가 없을 경우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가 경고 메시지를 표시합니다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실수로 카메라를 삭제하거나 비활성화하는 등의 문제를 진단할 때 유용합니다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애플리케이션 렌더링에 의도적으로 카메라를 사용하지 않는 경우가 아니라면 이 기능을 활성화 상태로 유지합니다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en-US" altLang="ko-KR" b="1" dirty="0">
                <a:solidFill>
                  <a:srgbClr val="141414"/>
                </a:solidFill>
                <a:latin typeface="+mj-lt"/>
              </a:rPr>
              <a:t>Clear Every Frame in Edit Mode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 옵션은 기본적으로 활성화되어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애플리케이션이 실행되지 않을 때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가 프레임마다 게임 뷰를 지웁니다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이렇게 하면 애플리케이션을 설정할 때 얼룩 효과를 방지할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플레이 모드가 아닌 경우 이전 프레임의 콘텐츠에 의존하지 않는 한 이 설정을 활성화 상태로 유지합니다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  <a:endParaRPr lang="ko-KR" altLang="en-US" dirty="0">
              <a:solidFill>
                <a:srgbClr val="14141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9226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3A48-AA2E-4EC4-B77A-119856BD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Simulator view</a:t>
            </a: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13C40EEC-91B6-4945-AFEB-6DF3DCB3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7172" name="Picture 4" descr="시뮬레이터 뷰의 스크린샷">
            <a:extLst>
              <a:ext uri="{FF2B5EF4-FFF2-40B4-BE49-F238E27FC236}">
                <a16:creationId xmlns:a16="http://schemas.microsoft.com/office/drawing/2014/main" id="{4ED4B53C-1F5C-51D7-F533-60AD5803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6" y="1070699"/>
            <a:ext cx="11180648" cy="54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04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86E27-B53C-4112-8BA4-D21E1C5F98FE}"/>
              </a:ext>
            </a:extLst>
          </p:cNvPr>
          <p:cNvSpPr txBox="1"/>
          <p:nvPr/>
        </p:nvSpPr>
        <p:spPr>
          <a:xfrm>
            <a:off x="99646" y="5389417"/>
            <a:ext cx="11992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 뷰</a:t>
            </a:r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 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는 제작 중인 월드를 표시하는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인터랙티브한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뷰이며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캐릭터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카메라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 오브젝트의 모든 타입을 선택하고 배치하는 데 사용됨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dirty="0">
              <a:solidFill>
                <a:srgbClr val="1B2229"/>
              </a:solidFill>
              <a:latin typeface="Roboto" panose="02000000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6C0D632-4A84-F9BD-41CF-2010BD6C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19213"/>
            <a:ext cx="66675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3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4EB23-6CC3-4A3F-8F78-C758B46C9E5D}"/>
              </a:ext>
            </a:extLst>
          </p:cNvPr>
          <p:cNvSpPr txBox="1"/>
          <p:nvPr/>
        </p:nvSpPr>
        <p:spPr>
          <a:xfrm>
            <a:off x="377947" y="1181444"/>
            <a:ext cx="1153885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141414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씬 뷰 내비게이션</a:t>
            </a:r>
            <a:endParaRPr lang="en-US" altLang="ko-KR" sz="2000" b="0" i="0" u="none" strike="noStrike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게임 오브젝트 선택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오버레이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게임 오브젝트 위치 지정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커스텀 에디터 툴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게임 오브젝트 숨김 및 표시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씬 뷰 컨트롤 바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씬 뷰 카메라</a:t>
            </a:r>
            <a:endParaRPr lang="en-US" altLang="ko-KR" sz="2000" b="0" i="0" u="sng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u="sng" dirty="0" err="1">
                <a:solidFill>
                  <a:srgbClr val="141414"/>
                </a:solidFill>
                <a:effectLst/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기즈모</a:t>
            </a:r>
            <a:r>
              <a:rPr lang="ko-KR" altLang="en-US" sz="2000" b="0" i="0" u="sng" dirty="0">
                <a:solidFill>
                  <a:srgbClr val="141414"/>
                </a:solidFill>
                <a:effectLst/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메뉴</a:t>
            </a:r>
            <a:endParaRPr lang="ko-KR" altLang="en-US" sz="2000" b="0" i="0" dirty="0">
              <a:solidFill>
                <a:srgbClr val="141414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98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488BD-C9BC-7916-A018-E94BD16B4C0A}"/>
              </a:ext>
            </a:extLst>
          </p:cNvPr>
          <p:cNvSpPr txBox="1"/>
          <p:nvPr/>
        </p:nvSpPr>
        <p:spPr>
          <a:xfrm>
            <a:off x="189923" y="1082283"/>
            <a:ext cx="118121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41414"/>
                </a:solidFill>
                <a:latin typeface="+mj-lt"/>
              </a:rPr>
              <a:t>씬 뷰 내비게이션</a:t>
            </a:r>
            <a:endParaRPr lang="en-US" altLang="ko-KR" sz="2400" b="1" dirty="0">
              <a:solidFill>
                <a:srgbClr val="141414"/>
              </a:solidFill>
              <a:latin typeface="+mj-lt"/>
            </a:endParaRPr>
          </a:p>
          <a:p>
            <a:endParaRPr lang="ko-KR" altLang="en-US" dirty="0">
              <a:solidFill>
                <a:srgbClr val="141414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씬 뷰에는 효율적으로 이리저리 이동하는 데 유용한 내비게이션 컨트롤이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lt"/>
              </a:rPr>
              <a:t>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</a:t>
            </a:r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14141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lt"/>
              </a:rPr>
              <a:t>이동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궤도 선회 및 확대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/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축소 툴</a:t>
            </a:r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141414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lt"/>
              </a:rPr>
              <a:t>중심 맞추기 툴</a:t>
            </a:r>
          </a:p>
        </p:txBody>
      </p:sp>
    </p:spTree>
    <p:extLst>
      <p:ext uri="{BB962C8B-B14F-4D97-AF65-F5344CB8AC3E}">
        <p14:creationId xmlns:p14="http://schemas.microsoft.com/office/powerpoint/2010/main" val="193370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3CEA6-FD9F-784C-AA98-068093D2B311}"/>
              </a:ext>
            </a:extLst>
          </p:cNvPr>
          <p:cNvSpPr txBox="1"/>
          <p:nvPr/>
        </p:nvSpPr>
        <p:spPr>
          <a:xfrm>
            <a:off x="241298" y="1151981"/>
            <a:ext cx="116459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141414"/>
                </a:solidFill>
                <a:latin typeface="+mj-lt"/>
              </a:rPr>
              <a:t>씬 </a:t>
            </a:r>
            <a:r>
              <a:rPr lang="ko-KR" altLang="en-US" sz="2400" dirty="0" err="1">
                <a:solidFill>
                  <a:srgbClr val="141414"/>
                </a:solidFill>
                <a:latin typeface="+mj-lt"/>
              </a:rPr>
              <a:t>기즈모</a:t>
            </a:r>
            <a:endParaRPr lang="en-US" altLang="ko-KR" sz="2400" dirty="0">
              <a:solidFill>
                <a:srgbClr val="141414"/>
              </a:solidFill>
              <a:latin typeface="+mj-lt"/>
            </a:endParaRPr>
          </a:p>
          <a:p>
            <a:endParaRPr lang="ko-KR" altLang="en-US" dirty="0"/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기즈모는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씬 뷰에 나타나며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씬 뷰 카메라의 현재 방향을 표시합니다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기즈모로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시야각과 투사 모드를 변경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DC2D49B-451D-8EAC-1DCC-880E49D74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8" y="2329974"/>
            <a:ext cx="3756961" cy="40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7EADB9-FB58-8750-F67C-41677F7ADD35}"/>
              </a:ext>
            </a:extLst>
          </p:cNvPr>
          <p:cNvSpPr txBox="1"/>
          <p:nvPr/>
        </p:nvSpPr>
        <p:spPr>
          <a:xfrm>
            <a:off x="4177553" y="2413300"/>
            <a:ext cx="77096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기즈모에는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원뿔형 암이 큐브의 각 면에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맨 앞에 있는 암의 레이블은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X, Y, Z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입니다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원뿔형 축 암을 클릭하여 씬 뷰 카메라를 암이 나타내는 축에 맞춥니다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예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평면도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좌면도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정면도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).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큐브를 마우스 오른쪽 버튼으로 클릭하여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시야각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리스트가 있는 메뉴도 표시할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기본 시야각으로 복원하려면 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기즈모를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마우스 오른쪽 버튼으로 클릭한 후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Free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를 클릭하십시오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j-lt"/>
              </a:rPr>
              <a:t>Perspective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도 껐다 켤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그러면 씬 뷰의 투사 모드가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Perspective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와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Orthographic(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때로는 “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아이소메트릭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”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\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이라고 함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)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간에 전환됩니다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이렇게 하려면 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기즈모의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중앙에 있는 큐브나 아래에 있는 텍스트를 클릭합니다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직교 뷰는 원근이 없으며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원뿔형 축 암 중 하나를 클릭할 때 함께 사용하여 전면도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평면도 또는 측면도를 얻는 데 유용합니다</a:t>
            </a:r>
          </a:p>
        </p:txBody>
      </p:sp>
    </p:spTree>
    <p:extLst>
      <p:ext uri="{BB962C8B-B14F-4D97-AF65-F5344CB8AC3E}">
        <p14:creationId xmlns:p14="http://schemas.microsoft.com/office/powerpoint/2010/main" val="1060744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0242" name="Picture 2" descr="원근 모드(왼쪽)와 직교 모드(오른쪽)로 표시한 씬">
            <a:extLst>
              <a:ext uri="{FF2B5EF4-FFF2-40B4-BE49-F238E27FC236}">
                <a16:creationId xmlns:a16="http://schemas.microsoft.com/office/drawing/2014/main" id="{64EF29EB-D18B-1C94-39F1-341243F4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" y="1103110"/>
            <a:ext cx="67341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직교 모드에서 평면도 및 전면도로 표시한 동일 씬">
            <a:extLst>
              <a:ext uri="{FF2B5EF4-FFF2-40B4-BE49-F238E27FC236}">
                <a16:creationId xmlns:a16="http://schemas.microsoft.com/office/drawing/2014/main" id="{91DF3CB7-2AB9-653F-F04C-BD0CF26D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79" y="3848806"/>
            <a:ext cx="68103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59FD9-8536-DF78-201C-C1AECC32EA26}"/>
              </a:ext>
            </a:extLst>
          </p:cNvPr>
          <p:cNvSpPr txBox="1"/>
          <p:nvPr/>
        </p:nvSpPr>
        <p:spPr>
          <a:xfrm>
            <a:off x="6872721" y="1156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원근 모드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왼쪽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)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와 직교 모드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오른쪽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)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로 표시한 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2EC7C-D98C-B49A-9DE4-B4FB11A3CB29}"/>
              </a:ext>
            </a:extLst>
          </p:cNvPr>
          <p:cNvSpPr txBox="1"/>
          <p:nvPr/>
        </p:nvSpPr>
        <p:spPr>
          <a:xfrm>
            <a:off x="138546" y="6155999"/>
            <a:ext cx="648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</a:rPr>
              <a:t>직교 모드에서 평면도 및 전면도로 표시한 동일 씬</a:t>
            </a:r>
          </a:p>
        </p:txBody>
      </p:sp>
    </p:spTree>
    <p:extLst>
      <p:ext uri="{BB962C8B-B14F-4D97-AF65-F5344CB8AC3E}">
        <p14:creationId xmlns:p14="http://schemas.microsoft.com/office/powerpoint/2010/main" val="58544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7FE8C-EDCB-22D2-D4D6-F917A69E1CEC}"/>
              </a:ext>
            </a:extLst>
          </p:cNvPr>
          <p:cNvSpPr txBox="1"/>
          <p:nvPr/>
        </p:nvSpPr>
        <p:spPr>
          <a:xfrm>
            <a:off x="241299" y="1225689"/>
            <a:ext cx="11812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씬 뷰의 관점이 이상한 경우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아래 위 반전 또는 보기에 혼란스러운 각도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), Shift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키를 누른 상태로 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중앙에 있는 큐브를 클릭하여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씬을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측면과 약간 위쪽에서 보는 각도의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Perspective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뷰로 복원할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기즈모의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오른쪽 상단에 있는 자물쇠를 클릭하여 씬 회전을 활성화하거나 비활성화합니다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씬 회전을 비활성화한 후 마우스 오른쪽 버튼을 클릭하면 뷰가 회전되지 않고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패닝됩니다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이 동작은 뷰 툴과 동일합니다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j-lt"/>
              </a:rPr>
              <a:t>2D Mode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에서는 씬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기즈모가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나타나지 않습니다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XY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평면을 수직으로 바라보는 뷰가 유일한 옵션이기 때문입니다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en-US" altLang="ko-KR" b="1" dirty="0">
                <a:solidFill>
                  <a:srgbClr val="141414"/>
                </a:solidFill>
                <a:latin typeface="+mj-ea"/>
                <a:ea typeface="+mj-ea"/>
              </a:rPr>
              <a:t>Mac 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트랙패드 제스처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rgbClr val="141414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트랙패드가 있는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Mac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에서는 두 손가락으로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뷰를 확대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/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축소할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lt"/>
              </a:rPr>
              <a:t>세 손가락을 사용하여 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Scene Gizmo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의 암을 클릭하는 효과도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시뮬레이션할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상하좌우로 </a:t>
            </a:r>
            <a:r>
              <a:rPr lang="ko-KR" altLang="en-US" dirty="0" err="1">
                <a:solidFill>
                  <a:srgbClr val="141414"/>
                </a:solidFill>
                <a:latin typeface="+mj-lt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j-lt"/>
              </a:rPr>
              <a:t> 씬 뷰 카메라를 해당 방향에 맞추면 됩니다</a:t>
            </a:r>
            <a:r>
              <a:rPr lang="en-US" altLang="ko-KR" dirty="0">
                <a:solidFill>
                  <a:srgbClr val="141414"/>
                </a:solidFill>
                <a:latin typeface="+mj-lt"/>
              </a:rPr>
              <a:t>.</a:t>
            </a:r>
            <a:endParaRPr lang="ko-KR" altLang="en-US" dirty="0">
              <a:solidFill>
                <a:srgbClr val="14141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063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42AC-132D-5B17-96A2-33AE9029B2A4}"/>
              </a:ext>
            </a:extLst>
          </p:cNvPr>
          <p:cNvSpPr txBox="1"/>
          <p:nvPr/>
        </p:nvSpPr>
        <p:spPr>
          <a:xfrm>
            <a:off x="241298" y="1167295"/>
            <a:ext cx="118121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씬 뷰 이동</a:t>
            </a:r>
            <a:r>
              <a:rPr lang="en-US" altLang="ko-KR" b="1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궤도 선회</a:t>
            </a:r>
            <a:r>
              <a:rPr lang="en-US" altLang="ko-KR" b="1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확대</a:t>
            </a:r>
            <a:r>
              <a:rPr lang="en-US" altLang="ko-KR" b="1" dirty="0">
                <a:solidFill>
                  <a:srgbClr val="141414"/>
                </a:solidFill>
                <a:latin typeface="+mj-ea"/>
                <a:ea typeface="+mj-ea"/>
              </a:rPr>
              <a:t>/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축소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이동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궤도 선회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확대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축소는 씬 뷰 내비게이션의 핵심 동작입니다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Unity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는 이러한 동작을 수행하는 여러 가지 방법을 제공하여 접근성을 극대화합니다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화살표 이동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뷰 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플라이스루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모드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카메라 속도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동작 단축키</a:t>
            </a:r>
          </a:p>
          <a:p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화살표 이동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Arrow Keys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사용하여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씬에서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걸어다니듯이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이리저리 움직일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위아래 화살표를 누르면 카메라가 향한 방향에서 앞과 뒤로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왼쪽 및 오른쪽 화살표를 누르면 뷰가 옆으로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Shift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화살표와 함께 누르면 더 빨리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8997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E17F7-9D9C-0AA5-161D-C4DEDA1C239E}"/>
              </a:ext>
            </a:extLst>
          </p:cNvPr>
          <p:cNvSpPr txBox="1"/>
          <p:nvPr/>
        </p:nvSpPr>
        <p:spPr>
          <a:xfrm>
            <a:off x="241299" y="1008551"/>
            <a:ext cx="11812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뷰 툴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뷰 툴을 선택하면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단축키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: Q)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아래와 같은 마우스 컨트롤을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1D8646-23FB-45F2-F042-C2FC7518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80873"/>
            <a:ext cx="11130478" cy="4484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E4871-9D6A-616A-9F87-B9CE757CF177}"/>
              </a:ext>
            </a:extLst>
          </p:cNvPr>
          <p:cNvSpPr txBox="1"/>
          <p:nvPr/>
        </p:nvSpPr>
        <p:spPr>
          <a:xfrm>
            <a:off x="241298" y="6218671"/>
            <a:ext cx="1181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Shift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계속 누르면 이동 속도와 확대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축소 속도가 증가합니다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737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69A56-41D4-9D89-4E2D-5A1CDE1E2E88}"/>
              </a:ext>
            </a:extLst>
          </p:cNvPr>
          <p:cNvSpPr txBox="1"/>
          <p:nvPr/>
        </p:nvSpPr>
        <p:spPr>
          <a:xfrm>
            <a:off x="241299" y="1091148"/>
            <a:ext cx="115741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141414"/>
                </a:solidFill>
                <a:latin typeface="+mj-ea"/>
                <a:ea typeface="+mj-ea"/>
              </a:rPr>
              <a:t>플라이스루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 모드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Flythrough Mode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사용하여 씬 뷰를 여러 게임에서 탐색하는 방법과 유사하게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인칭 시점으로 날아다니면서 탐색할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오른쪽 마우스 버튼을 클릭한 상태로 계속 누릅니다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마우스를 사용하여 뷰를 이리저리 움직이고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WASD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사용하여 좌우와 앞뒤로 이동하고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Q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및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E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사용하여 상하로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Shift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계속 누르고 있으면 더 빠르게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플라이스루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모드는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Perspective Mode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 사용합니다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Orthographic Mode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에서는 오른쪽 마우스 버튼을 누른 상태에서 마우스를 움직이면 카메라가 궤도를 선회합니다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2D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모드에서는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Flythrough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모드를 사용할 수 없습니다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대신 마우스 오른쪽 버튼을 누른 상태에서 마우스를 움직이면 씬 뷰가 이리저리 이동합니다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카메라 속도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씬 뷰 내 카메라의 현재 속도를 변경하려면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툴바의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카메라 아이콘을 클릭하십시오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Flythrough mode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에서는 씬 뷰에서 이동하는 동안 카메라 속도를 변경할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이렇게 하려면 마우스 스크롤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휠을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사용하거나 트랙패드에서 손가락 두 개로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드래그하십시오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823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B3B41-D5DA-F021-0CC7-5EBB4416C54E}"/>
              </a:ext>
            </a:extLst>
          </p:cNvPr>
          <p:cNvSpPr txBox="1"/>
          <p:nvPr/>
        </p:nvSpPr>
        <p:spPr>
          <a:xfrm>
            <a:off x="241299" y="1085201"/>
            <a:ext cx="11812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동작 단축키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이러한 컨트롤을 선택된 변환 툴에 관계 없이 사용할 수 있어 더 효율적입니다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사용하는 마우스 또는 트랙패드에 따라 컨트롤의 편의성이 달라집니다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A95917-9B69-AA03-2FF6-886845D2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9" y="2464406"/>
            <a:ext cx="11926042" cy="38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8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A1A53-870D-DDCD-8107-3664C69DA186}"/>
              </a:ext>
            </a:extLst>
          </p:cNvPr>
          <p:cNvSpPr txBox="1"/>
          <p:nvPr/>
        </p:nvSpPr>
        <p:spPr>
          <a:xfrm>
            <a:off x="241298" y="1150674"/>
            <a:ext cx="11812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게임 오브젝트에 뷰의 중심 맞추기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게임 오브젝트에 씬 뷰의 중심을 맞추려면 계층 구조에서 게임 오브젝트를 선택한 후 씬 뷰 위로 마우스를 옮기고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F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누르십시오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게임 오브젝트가 이미 선택되어 있을 때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F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누르면 피벗 포인트를 확대합니다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 기능은 메뉴 바의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Edit &gt; Frame Selected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에서도 찾을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게임 오브젝트가 움직일 때 뷰를 게임 오브젝트에 고정하려면 </a:t>
            </a:r>
            <a:r>
              <a:rPr lang="en-US" altLang="ko-KR" dirty="0" err="1">
                <a:solidFill>
                  <a:srgbClr val="141414"/>
                </a:solidFill>
                <a:latin typeface="+mj-ea"/>
                <a:ea typeface="+mj-ea"/>
              </a:rPr>
              <a:t>Shift+F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누르십시오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 기능은 메뉴 바의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Edit &gt; Lock View to Selected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에서도 찾을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049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A8C3C-0593-F59C-2F59-FBD1A4235792}"/>
              </a:ext>
            </a:extLst>
          </p:cNvPr>
          <p:cNvSpPr txBox="1"/>
          <p:nvPr/>
        </p:nvSpPr>
        <p:spPr>
          <a:xfrm>
            <a:off x="241298" y="1129623"/>
            <a:ext cx="11812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게임 오브젝트 선택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씬 뷰 또는 계층 창에서 단일 게임 오브젝트를 선택할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또한 한 번에 여러 개의 게임 오브젝트를 선택할 수도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는 씬 뷰에서 선택된 게임 오브젝트와 해당 게임 오브젝트의 자식을 강조 표시합니다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선택 항목의 기본 윤곽선 컬러는 주황색이며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자식의 윤곽선 컬러는 파란색입니다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선택한 게임 오브젝트의 와이어프레임을 다른 컬러로 강조 표시하도록 선택할 수도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이러한 윤곽선 강조 표시 컬러는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Unity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환경 설정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(macOS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의 경우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: Unity &gt; Preferences, Windows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의 경우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: Edit &gt; Preference)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에서 변경할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785D-EC2A-1C0B-B85F-A3FC1FE70B04}"/>
              </a:ext>
            </a:extLst>
          </p:cNvPr>
          <p:cNvSpPr txBox="1"/>
          <p:nvPr/>
        </p:nvSpPr>
        <p:spPr>
          <a:xfrm>
            <a:off x="241298" y="3268522"/>
            <a:ext cx="11950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1" dirty="0">
              <a:solidFill>
                <a:srgbClr val="141414"/>
              </a:solidFill>
            </a:endParaRPr>
          </a:p>
          <a:p>
            <a:r>
              <a:rPr lang="ko-KR" altLang="en-US" b="1" dirty="0">
                <a:solidFill>
                  <a:srgbClr val="141414"/>
                </a:solidFill>
              </a:rPr>
              <a:t>단일 게임 오브젝트를 선택</a:t>
            </a:r>
            <a:endParaRPr lang="en-US" altLang="ko-KR" b="1" dirty="0">
              <a:solidFill>
                <a:srgbClr val="141414"/>
              </a:solidFill>
            </a:endParaRPr>
          </a:p>
          <a:p>
            <a:endParaRPr lang="en-US" altLang="ko-KR" b="1" dirty="0">
              <a:solidFill>
                <a:srgbClr val="141414"/>
              </a:solidFill>
            </a:endParaRPr>
          </a:p>
          <a:p>
            <a:r>
              <a:rPr lang="ko-KR" altLang="en-US" dirty="0">
                <a:solidFill>
                  <a:srgbClr val="141414"/>
                </a:solidFill>
              </a:rPr>
              <a:t>씬 뷰에서 클릭합니다</a:t>
            </a:r>
            <a:r>
              <a:rPr lang="en-US" altLang="ko-KR" dirty="0">
                <a:solidFill>
                  <a:srgbClr val="141414"/>
                </a:solidFill>
              </a:rPr>
              <a:t>. </a:t>
            </a:r>
            <a:r>
              <a:rPr lang="ko-KR" altLang="en-US" dirty="0" err="1">
                <a:solidFill>
                  <a:srgbClr val="141414"/>
                </a:solidFill>
              </a:rPr>
              <a:t>오버랩된</a:t>
            </a:r>
            <a:r>
              <a:rPr lang="ko-KR" altLang="en-US" dirty="0">
                <a:solidFill>
                  <a:srgbClr val="141414"/>
                </a:solidFill>
              </a:rPr>
              <a:t> 게임 오브젝트 간의 공통 공간을 반복적으로 클릭하면 선택 항목이 순환됩니다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  <a:p>
            <a:r>
              <a:rPr lang="ko-KR" altLang="en-US" dirty="0">
                <a:solidFill>
                  <a:srgbClr val="141414"/>
                </a:solidFill>
              </a:rPr>
              <a:t>계층 창에서 이름을 클릭합니다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</a:endParaRPr>
          </a:p>
          <a:p>
            <a:r>
              <a:rPr lang="ko-KR" altLang="en-US" b="1" dirty="0">
                <a:solidFill>
                  <a:srgbClr val="141414"/>
                </a:solidFill>
              </a:rPr>
              <a:t>여러 개의 게임 오브젝트를 선택 또는 선택 해제</a:t>
            </a:r>
            <a:endParaRPr lang="en-US" altLang="ko-KR" b="1" dirty="0">
              <a:solidFill>
                <a:srgbClr val="141414"/>
              </a:solidFill>
            </a:endParaRPr>
          </a:p>
          <a:p>
            <a:endParaRPr lang="en-US" altLang="ko-KR" b="1" dirty="0">
              <a:solidFill>
                <a:srgbClr val="141414"/>
              </a:solidFill>
            </a:endParaRPr>
          </a:p>
          <a:p>
            <a:r>
              <a:rPr lang="ko-KR" altLang="en-US" dirty="0">
                <a:solidFill>
                  <a:srgbClr val="141414"/>
                </a:solidFill>
              </a:rPr>
              <a:t>여러 개의 게임 오브젝트 주위를 </a:t>
            </a:r>
            <a:r>
              <a:rPr lang="ko-KR" altLang="en-US" dirty="0" err="1">
                <a:solidFill>
                  <a:srgbClr val="141414"/>
                </a:solidFill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</a:rPr>
              <a:t> 사각형을 그립니다</a:t>
            </a:r>
            <a:r>
              <a:rPr lang="en-US" altLang="ko-KR" dirty="0">
                <a:solidFill>
                  <a:srgbClr val="141414"/>
                </a:solidFill>
              </a:rPr>
              <a:t>. </a:t>
            </a:r>
            <a:r>
              <a:rPr lang="ko-KR" altLang="en-US" dirty="0">
                <a:solidFill>
                  <a:srgbClr val="141414"/>
                </a:solidFill>
              </a:rPr>
              <a:t>그러면 해당 경계 상자 안의 모든 항목이 선택됩니다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  <a:p>
            <a:r>
              <a:rPr lang="en-US" altLang="ko-KR" dirty="0">
                <a:solidFill>
                  <a:srgbClr val="141414"/>
                </a:solidFill>
              </a:rPr>
              <a:t>Shift </a:t>
            </a:r>
            <a:r>
              <a:rPr lang="ko-KR" altLang="en-US" dirty="0">
                <a:solidFill>
                  <a:srgbClr val="141414"/>
                </a:solidFill>
              </a:rPr>
              <a:t>키를 누른 상태로 </a:t>
            </a:r>
            <a:r>
              <a:rPr lang="ko-KR" altLang="en-US" dirty="0" err="1">
                <a:solidFill>
                  <a:srgbClr val="141414"/>
                </a:solidFill>
              </a:rPr>
              <a:t>씬의</a:t>
            </a:r>
            <a:r>
              <a:rPr lang="ko-KR" altLang="en-US" dirty="0">
                <a:solidFill>
                  <a:srgbClr val="141414"/>
                </a:solidFill>
              </a:rPr>
              <a:t> 게임 오브젝트를 클릭합니다</a:t>
            </a:r>
            <a:r>
              <a:rPr lang="en-US" altLang="ko-KR" dirty="0">
                <a:solidFill>
                  <a:srgbClr val="141414"/>
                </a:solidFill>
              </a:rPr>
              <a:t>. Ctrl(Windows) </a:t>
            </a:r>
            <a:r>
              <a:rPr lang="ko-KR" altLang="en-US" dirty="0">
                <a:solidFill>
                  <a:srgbClr val="141414"/>
                </a:solidFill>
              </a:rPr>
              <a:t>또는 </a:t>
            </a:r>
            <a:r>
              <a:rPr lang="en-US" altLang="ko-KR" dirty="0">
                <a:solidFill>
                  <a:srgbClr val="141414"/>
                </a:solidFill>
              </a:rPr>
              <a:t>Command(macOS) </a:t>
            </a:r>
            <a:r>
              <a:rPr lang="ko-KR" altLang="en-US" dirty="0">
                <a:solidFill>
                  <a:srgbClr val="141414"/>
                </a:solidFill>
              </a:rPr>
              <a:t>키를 사용하여 선택 항목에서 게임 오브젝트를 추가하거나 제거할 수도 있습니다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1014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266" name="Picture 2" descr="모든 게임 오브젝트에는 씬 선택 가능성 아이콘/토글이 있음">
            <a:extLst>
              <a:ext uri="{FF2B5EF4-FFF2-40B4-BE49-F238E27FC236}">
                <a16:creationId xmlns:a16="http://schemas.microsoft.com/office/drawing/2014/main" id="{43EE4AAE-7D4A-E92C-E5FF-3E8AC352D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006691"/>
            <a:ext cx="28575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316BC-FCB7-00F7-B0DB-40D2E5186929}"/>
              </a:ext>
            </a:extLst>
          </p:cNvPr>
          <p:cNvSpPr txBox="1"/>
          <p:nvPr/>
        </p:nvSpPr>
        <p:spPr>
          <a:xfrm>
            <a:off x="3245224" y="1006691"/>
            <a:ext cx="88082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씬 선택 컨트롤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씬 선택 컨트롤을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토글하여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에디터 작업 시 선택 가능한 항목을 표시할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기본적으로 모든 항목을 선택할 수 있지만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클릭 시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가 선택 항목에 추가하지 않는 씬 항목을 선택할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예를 들어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10,000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개 이상의 오브젝트가 있는 대형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씬에서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작업하는 경우 실수로 편집하는 것을 방지하기 위해 특정 게임 오브젝트가 선택되지 않도록 일시적으로 차단할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항목을 선택 불가로 표시하면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는 씬 뷰에서 해당 항목을 선택하거나 편집할 수 없어도 해당 항목을 렌더링합니다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선택 가능성 상태는 에디터에서만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그리고 설정된 프로젝트의 사용자에 대해서만 유지</a:t>
            </a:r>
          </a:p>
        </p:txBody>
      </p:sp>
    </p:spTree>
    <p:extLst>
      <p:ext uri="{BB962C8B-B14F-4D97-AF65-F5344CB8AC3E}">
        <p14:creationId xmlns:p14="http://schemas.microsoft.com/office/powerpoint/2010/main" val="807147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9458" name="Picture 2" descr="씬 뷰에서 선택 바운딩 박스를 그리면 Unity가 선택 가능한 항목만 선택함">
            <a:extLst>
              <a:ext uri="{FF2B5EF4-FFF2-40B4-BE49-F238E27FC236}">
                <a16:creationId xmlns:a16="http://schemas.microsoft.com/office/drawing/2014/main" id="{9C4DC5A3-85A6-4BCF-31AC-AB9C3149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8" y="1006691"/>
            <a:ext cx="28575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E0DD2B-D75F-3987-0ABF-8AB62DBFD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541" y="1566808"/>
            <a:ext cx="8770126" cy="411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09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20482" name="Picture 2" descr="오버레이">
            <a:extLst>
              <a:ext uri="{FF2B5EF4-FFF2-40B4-BE49-F238E27FC236}">
                <a16:creationId xmlns:a16="http://schemas.microsoft.com/office/drawing/2014/main" id="{A7C1B85B-96B6-7959-CEF4-5BDCF6BF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2648809"/>
            <a:ext cx="6667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7E92D-0911-E984-212E-7BAC9887B064}"/>
              </a:ext>
            </a:extLst>
          </p:cNvPr>
          <p:cNvSpPr txBox="1"/>
          <p:nvPr/>
        </p:nvSpPr>
        <p:spPr>
          <a:xfrm>
            <a:off x="241299" y="1038903"/>
            <a:ext cx="116638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Unity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저작 툴은 씬 뷰 창에서 오버레이 패널로 사용하여 접근 가능성을 높이고 워크플로를 향상할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씬 뷰 창에서 표시되는 오버레이의 종류와 위치를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커스터마이징할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있으며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커스터마이즈된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오버레이 설정을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프리셋으로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저장하여 다시 사용하거나 공유할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또한 커스텀 오버레이를 생성할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1623A-9B90-9067-3AD8-7AE4D695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73" y="2933201"/>
            <a:ext cx="4990081" cy="32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93B04-51D1-1777-D41B-F8DFDE0E45EC}"/>
              </a:ext>
            </a:extLst>
          </p:cNvPr>
          <p:cNvSpPr txBox="1"/>
          <p:nvPr/>
        </p:nvSpPr>
        <p:spPr>
          <a:xfrm>
            <a:off x="241299" y="1046220"/>
            <a:ext cx="11812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 표시 및 숨김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Overlays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메뉴를 열려면 씬 뷰 에서 아무 곳이나 클릭하여 스페이스바를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표시하거나 숨기려면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Overlay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클릭합니다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오버레이가 이미 표시되어 있는 경우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눈 모양 아이콘이 해당 오버레이 왼쪽에 표시됩니다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표시된 옵션에 마우스를 올리면 씬 뷰 에서 오버레이가 파란색으로 강조됩니다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21506" name="Picture 2" descr="오버레이 메뉴">
            <a:extLst>
              <a:ext uri="{FF2B5EF4-FFF2-40B4-BE49-F238E27FC236}">
                <a16:creationId xmlns:a16="http://schemas.microsoft.com/office/drawing/2014/main" id="{A9551707-14FC-65C8-45FE-873CE7AB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2640987"/>
            <a:ext cx="6667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0C730A-ADD7-035C-0556-D04D3A1EF600}"/>
              </a:ext>
            </a:extLst>
          </p:cNvPr>
          <p:cNvSpPr txBox="1"/>
          <p:nvPr/>
        </p:nvSpPr>
        <p:spPr>
          <a:xfrm>
            <a:off x="7082117" y="2802348"/>
            <a:ext cx="4868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모든 오버레이 숨김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백틱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 ` )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키를 눌러서 숨김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표시를 위해 설정된 모든 오버레이를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토글합니다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14141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6464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C37DD-ED85-9A5D-ABF0-8FDFB8EE6283}"/>
              </a:ext>
            </a:extLst>
          </p:cNvPr>
          <p:cNvSpPr txBox="1"/>
          <p:nvPr/>
        </p:nvSpPr>
        <p:spPr>
          <a:xfrm>
            <a:off x="241299" y="1018630"/>
            <a:ext cx="118121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오버레이 위치 지정</a:t>
            </a:r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핸들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(=)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을 클릭한 상태로 또는 오버레이의 헤더를 클릭하여 씬 뷰 에서 원하는 위치로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드래그합니다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참고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씬 뷰 에서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플로팅한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오버레이를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오버랩할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오버레이를 클릭하여 오버레이를 앞으로 가져옵니다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오버레이 도킹</a:t>
            </a:r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오버레이의 핸들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(=)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을 클릭한 상태로 또는 오버레이의 헤더를 클릭하여 씬 뷰 의 테두리 위로 드래그하고 테두리가 파란색으로 강조되면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릴리스합니다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오버레이는 강조 표시된 위치에 자동으로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도킹됩니다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오버레이를 이미 </a:t>
            </a:r>
            <a:r>
              <a:rPr lang="ko-KR" altLang="en-US" b="1" dirty="0" err="1">
                <a:solidFill>
                  <a:srgbClr val="141414"/>
                </a:solidFill>
                <a:latin typeface="+mj-ea"/>
                <a:ea typeface="+mj-ea"/>
              </a:rPr>
              <a:t>도킹된</a:t>
            </a:r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 다른 오버레이가 있는 위치로 이동</a:t>
            </a:r>
            <a:endParaRPr lang="en-US" altLang="ko-KR" b="1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원하는 위치가 파란색으로 강조 표시될 때까지 오버레이를 드래그한 후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릴리스합니다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오버레이는 자동으로 재배열됩니다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참고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방향과 같이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툴바가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아닌 오버레이는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도킹되면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축소됩니다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아래쪽 화살표를 클릭하여 오버레이 옵션에 액세스하십시오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오버레이 축소 및 확장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오버레이를 축소하려면 핸들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(=)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을 마우스 오른쪽 버튼을 클릭하거나 오버레이의 테두리를 클릭하여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Collapse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선택합니다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확장하려면 마우스 오른쪽 버튼을 클릭하여 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Expand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를 선택합니다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j-ea"/>
                <a:ea typeface="+mj-ea"/>
              </a:rPr>
              <a:t>오버레이 </a:t>
            </a:r>
            <a:r>
              <a:rPr lang="ko-KR" altLang="en-US" b="1" dirty="0" err="1">
                <a:solidFill>
                  <a:srgbClr val="141414"/>
                </a:solidFill>
                <a:latin typeface="+mj-ea"/>
                <a:ea typeface="+mj-ea"/>
              </a:rPr>
              <a:t>스내핑</a:t>
            </a:r>
            <a:endParaRPr lang="en-US" altLang="ko-KR" dirty="0">
              <a:solidFill>
                <a:srgbClr val="141414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오버레이의 핸들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(=)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을 클릭한 채 씬 뷰 의 코너로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j-ea"/>
                <a:ea typeface="+mj-ea"/>
              </a:rPr>
              <a:t> 파란색으로 강조된 사각형이 표시되면 </a:t>
            </a:r>
            <a:r>
              <a:rPr lang="ko-KR" altLang="en-US" dirty="0" err="1">
                <a:solidFill>
                  <a:srgbClr val="141414"/>
                </a:solidFill>
                <a:latin typeface="+mj-ea"/>
                <a:ea typeface="+mj-ea"/>
              </a:rPr>
              <a:t>릴리스합니다</a:t>
            </a:r>
            <a:r>
              <a:rPr lang="en-US" altLang="ko-KR" dirty="0">
                <a:solidFill>
                  <a:srgbClr val="141414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85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E0607-1612-34AE-B5A2-CD22FD5FBC9A}"/>
              </a:ext>
            </a:extLst>
          </p:cNvPr>
          <p:cNvSpPr txBox="1"/>
          <p:nvPr/>
        </p:nvSpPr>
        <p:spPr>
          <a:xfrm>
            <a:off x="102753" y="1039905"/>
            <a:ext cx="1195070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 방향 변경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핸들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(=)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마우스 오른쪽 버튼으로 클릭하여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Horizontal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Vertical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오버레이가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플로팅하거나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씬 뷰 에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스내핑되면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Panel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선택하여 오버레이를 이름이 지정된 패널로 변경합니다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 설정 저장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스페이스바를 눌러 오버레이 메뉴를 엽니다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메뉴에서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Save Preset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이름을 지정하고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Save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클릭합니다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드롭다운 메뉴에 저장됩니다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참고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프리셋을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이런 방식으로 저장하는 경우 다른 프로젝트로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로드할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있는 파일을 생성하지는 않지만 저장된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해당 컴퓨터 상의 다른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Unity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프로젝트에서는 사용할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 설정은 에디터 레이아웃을 저장할 때에도 저장됩니다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 설정 전환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스페이스바를 눌러 오버레이 메뉴를 엽니다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리스트에서 오버레이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프리셋을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씬 뷰 에 오버레이 설정이 나타납니다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6490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55FB2-4394-D404-161E-F1CCC81D5E45}"/>
              </a:ext>
            </a:extLst>
          </p:cNvPr>
          <p:cNvSpPr txBox="1"/>
          <p:nvPr/>
        </p:nvSpPr>
        <p:spPr>
          <a:xfrm>
            <a:off x="241298" y="1031918"/>
            <a:ext cx="118121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오버레이 설정 </a:t>
            </a:r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임포트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 및 </a:t>
            </a:r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익스포트</a:t>
            </a:r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스페이스바를 눌러 오버레이 메뉴를 엽니다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메뉴에서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Load Preset From File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프리셋인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wpr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파일을 찾아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Open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클릭합니다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해당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드롭다운 메뉴에 추가됩니다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 설정을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익스포트하려면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wpr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파일로 저장한 후 다음과 같이 다른 프로젝트로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임포트합니다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스페이스바를 눌러 오버레이 메뉴를 엽니다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메뉴에서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Save Preset to File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이름을 지정하고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Save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클릭합니다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해당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프리셋은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폴더로 드롭다운 메뉴에 저장됩니다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5579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AE0F-70CA-9B11-1D8B-87399E8450FB}"/>
              </a:ext>
            </a:extLst>
          </p:cNvPr>
          <p:cNvSpPr txBox="1"/>
          <p:nvPr/>
        </p:nvSpPr>
        <p:spPr>
          <a:xfrm>
            <a:off x="241297" y="1128450"/>
            <a:ext cx="11812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커스텀 오버레이 생성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패널 오버레이</a:t>
            </a:r>
            <a:endParaRPr lang="en-US" altLang="ko-KR" dirty="0">
              <a:solidFill>
                <a:srgbClr val="141414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DC123-5F3F-EE98-3306-ACECFD4FFC43}"/>
              </a:ext>
            </a:extLst>
          </p:cNvPr>
          <p:cNvSpPr txBox="1"/>
          <p:nvPr/>
        </p:nvSpPr>
        <p:spPr>
          <a:xfrm>
            <a:off x="241297" y="2273905"/>
            <a:ext cx="118121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모든 오버레이는 반드시 오버레이 기본 클래스를 상속해야 하며 </a:t>
            </a:r>
            <a:r>
              <a:rPr lang="en-US" altLang="ko-KR" dirty="0" err="1">
                <a:solidFill>
                  <a:srgbClr val="141414"/>
                </a:solidFill>
              </a:rPr>
              <a:t>CreatePanelContent</a:t>
            </a:r>
            <a:r>
              <a:rPr lang="en-US" altLang="ko-KR" dirty="0">
                <a:solidFill>
                  <a:srgbClr val="141414"/>
                </a:solidFill>
              </a:rPr>
              <a:t>() </a:t>
            </a:r>
            <a:r>
              <a:rPr lang="ko-KR" altLang="en-US" dirty="0">
                <a:solidFill>
                  <a:srgbClr val="141414"/>
                </a:solidFill>
              </a:rPr>
              <a:t>메서드를 구현해야 합니다</a:t>
            </a:r>
            <a:r>
              <a:rPr lang="en-US" altLang="ko-KR" dirty="0">
                <a:solidFill>
                  <a:srgbClr val="141414"/>
                </a:solidFill>
              </a:rPr>
              <a:t>. </a:t>
            </a:r>
            <a:r>
              <a:rPr lang="ko-KR" altLang="en-US" dirty="0">
                <a:solidFill>
                  <a:srgbClr val="141414"/>
                </a:solidFill>
              </a:rPr>
              <a:t>이는 </a:t>
            </a:r>
            <a:r>
              <a:rPr lang="en-US" altLang="ko-KR" dirty="0">
                <a:solidFill>
                  <a:srgbClr val="141414"/>
                </a:solidFill>
              </a:rPr>
              <a:t>as-is</a:t>
            </a:r>
            <a:r>
              <a:rPr lang="ko-KR" altLang="en-US" dirty="0">
                <a:solidFill>
                  <a:srgbClr val="141414"/>
                </a:solidFill>
              </a:rPr>
              <a:t>를 사용하거나 </a:t>
            </a:r>
            <a:r>
              <a:rPr lang="ko-KR" altLang="en-US" dirty="0" err="1">
                <a:solidFill>
                  <a:srgbClr val="141414"/>
                </a:solidFill>
              </a:rPr>
              <a:t>툴바</a:t>
            </a:r>
            <a:r>
              <a:rPr lang="ko-KR" altLang="en-US" dirty="0">
                <a:solidFill>
                  <a:srgbClr val="141414"/>
                </a:solidFill>
              </a:rPr>
              <a:t> 요소를 추가할 수 있는 기본 패널을 생성합니다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에디터 폴더에 새로운 </a:t>
            </a:r>
            <a:r>
              <a:rPr lang="en-US" altLang="ko-KR" dirty="0">
                <a:solidFill>
                  <a:srgbClr val="141414"/>
                </a:solidFill>
              </a:rPr>
              <a:t>C# </a:t>
            </a:r>
            <a:r>
              <a:rPr lang="ko-KR" altLang="en-US" dirty="0">
                <a:solidFill>
                  <a:srgbClr val="141414"/>
                </a:solidFill>
              </a:rPr>
              <a:t>스크립트를 생성하여 이름을 지정합니다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새로운 스크립트를 엽니다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메인 중괄호 사이에 있는 </a:t>
            </a:r>
            <a:r>
              <a:rPr lang="ko-KR" altLang="en-US" dirty="0" err="1">
                <a:solidFill>
                  <a:srgbClr val="141414"/>
                </a:solidFill>
              </a:rPr>
              <a:t>보일러플레이트</a:t>
            </a:r>
            <a:r>
              <a:rPr lang="ko-KR" altLang="en-US" dirty="0">
                <a:solidFill>
                  <a:srgbClr val="141414"/>
                </a:solidFill>
              </a:rPr>
              <a:t> 콘텐츠를 제거하고 </a:t>
            </a:r>
            <a:r>
              <a:rPr lang="en-US" altLang="ko-KR" dirty="0" err="1">
                <a:solidFill>
                  <a:srgbClr val="141414"/>
                </a:solidFill>
              </a:rPr>
              <a:t>UnityEditor.Overlays</a:t>
            </a:r>
            <a:r>
              <a:rPr lang="en-US" altLang="ko-KR" dirty="0">
                <a:solidFill>
                  <a:srgbClr val="141414"/>
                </a:solidFill>
              </a:rPr>
              <a:t> </a:t>
            </a:r>
            <a:r>
              <a:rPr lang="ko-KR" altLang="en-US" dirty="0">
                <a:solidFill>
                  <a:srgbClr val="141414"/>
                </a:solidFill>
              </a:rPr>
              <a:t>네임스페이스 안에 </a:t>
            </a:r>
            <a:r>
              <a:rPr lang="en-US" altLang="ko-KR" dirty="0">
                <a:solidFill>
                  <a:srgbClr val="141414"/>
                </a:solidFill>
              </a:rPr>
              <a:t>Overlay </a:t>
            </a:r>
            <a:r>
              <a:rPr lang="ko-KR" altLang="en-US" dirty="0">
                <a:solidFill>
                  <a:srgbClr val="141414"/>
                </a:solidFill>
              </a:rPr>
              <a:t>클래스를 구현합니다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rgbClr val="141414"/>
                </a:solidFill>
              </a:rPr>
              <a:t>CreatePanelContent</a:t>
            </a:r>
            <a:r>
              <a:rPr lang="en-US" altLang="ko-KR" dirty="0">
                <a:solidFill>
                  <a:srgbClr val="141414"/>
                </a:solidFill>
              </a:rPr>
              <a:t> </a:t>
            </a:r>
            <a:r>
              <a:rPr lang="ko-KR" altLang="en-US" dirty="0">
                <a:solidFill>
                  <a:srgbClr val="141414"/>
                </a:solidFill>
              </a:rPr>
              <a:t>함수를 </a:t>
            </a:r>
            <a:r>
              <a:rPr lang="ko-KR" altLang="en-US" dirty="0" err="1">
                <a:solidFill>
                  <a:srgbClr val="141414"/>
                </a:solidFill>
              </a:rPr>
              <a:t>오버라이드하고</a:t>
            </a:r>
            <a:r>
              <a:rPr lang="ko-KR" altLang="en-US" dirty="0">
                <a:solidFill>
                  <a:srgbClr val="141414"/>
                </a:solidFill>
              </a:rPr>
              <a:t> 콘텐츠를 시각적 요소에 추가합니다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</a:rPr>
              <a:t>Overlay </a:t>
            </a:r>
            <a:r>
              <a:rPr lang="ko-KR" altLang="en-US" dirty="0">
                <a:solidFill>
                  <a:srgbClr val="141414"/>
                </a:solidFill>
              </a:rPr>
              <a:t>속성을 클래스에 추가하고 이 오버레이를 사용할 수 있는 창의 타입을 지정합니다</a:t>
            </a:r>
            <a:r>
              <a:rPr lang="en-US" altLang="ko-KR" dirty="0">
                <a:solidFill>
                  <a:srgbClr val="141414"/>
                </a:solidFill>
              </a:rPr>
              <a:t>. </a:t>
            </a:r>
            <a:r>
              <a:rPr lang="en-US" altLang="ko-KR" dirty="0" err="1">
                <a:solidFill>
                  <a:srgbClr val="141414"/>
                </a:solidFill>
              </a:rPr>
              <a:t>EditorWindow</a:t>
            </a:r>
            <a:r>
              <a:rPr lang="ko-KR" altLang="en-US" dirty="0">
                <a:solidFill>
                  <a:srgbClr val="141414"/>
                </a:solidFill>
              </a:rPr>
              <a:t>를 타입으로 지정하면 오버레이를 모든 에디터 창에서 사용할 수 있으며 </a:t>
            </a:r>
            <a:r>
              <a:rPr lang="en-US" altLang="ko-KR" dirty="0" err="1">
                <a:solidFill>
                  <a:srgbClr val="141414"/>
                </a:solidFill>
              </a:rPr>
              <a:t>SceneView</a:t>
            </a:r>
            <a:r>
              <a:rPr lang="ko-KR" altLang="en-US" dirty="0">
                <a:solidFill>
                  <a:srgbClr val="141414"/>
                </a:solidFill>
              </a:rPr>
              <a:t>를 지정하면 오버레이를 씬 뷰에서만 사용할 수 있습니다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이름</a:t>
            </a:r>
            <a:r>
              <a:rPr lang="en-US" altLang="ko-KR" dirty="0">
                <a:solidFill>
                  <a:srgbClr val="141414"/>
                </a:solidFill>
              </a:rPr>
              <a:t>, ID, </a:t>
            </a:r>
            <a:r>
              <a:rPr lang="ko-KR" altLang="en-US" dirty="0">
                <a:solidFill>
                  <a:srgbClr val="141414"/>
                </a:solidFill>
              </a:rPr>
              <a:t>표시 이름을 추가합니다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선택 사항</a:t>
            </a:r>
            <a:r>
              <a:rPr lang="en-US" altLang="ko-KR" dirty="0">
                <a:solidFill>
                  <a:srgbClr val="141414"/>
                </a:solidFill>
              </a:rPr>
              <a:t>: Icon </a:t>
            </a:r>
            <a:r>
              <a:rPr lang="ko-KR" altLang="en-US" dirty="0">
                <a:solidFill>
                  <a:srgbClr val="141414"/>
                </a:solidFill>
              </a:rPr>
              <a:t>속성을 </a:t>
            </a:r>
            <a:r>
              <a:rPr lang="en-US" altLang="ko-KR" dirty="0">
                <a:solidFill>
                  <a:srgbClr val="141414"/>
                </a:solidFill>
              </a:rPr>
              <a:t>Overlay </a:t>
            </a:r>
            <a:r>
              <a:rPr lang="ko-KR" altLang="en-US" dirty="0">
                <a:solidFill>
                  <a:srgbClr val="141414"/>
                </a:solidFill>
              </a:rPr>
              <a:t>클래스에 추가하여 압축 모드에서 사용할 아이콘을 지정합니다</a:t>
            </a:r>
            <a:r>
              <a:rPr lang="en-US" altLang="ko-KR" dirty="0">
                <a:solidFill>
                  <a:srgbClr val="141414"/>
                </a:solidFill>
              </a:rPr>
              <a:t>. </a:t>
            </a:r>
            <a:r>
              <a:rPr lang="ko-KR" altLang="en-US" dirty="0">
                <a:solidFill>
                  <a:srgbClr val="141414"/>
                </a:solidFill>
              </a:rPr>
              <a:t>아무 아이콘도 지정되어 있지 않은 경우 기본적으로 시스템은 오버레이 이름의 처음 두 글자</a:t>
            </a:r>
            <a:r>
              <a:rPr lang="en-US" altLang="ko-KR" dirty="0">
                <a:solidFill>
                  <a:srgbClr val="141414"/>
                </a:solidFill>
              </a:rPr>
              <a:t>(</a:t>
            </a:r>
            <a:r>
              <a:rPr lang="ko-KR" altLang="en-US" dirty="0">
                <a:solidFill>
                  <a:srgbClr val="141414"/>
                </a:solidFill>
              </a:rPr>
              <a:t>또는 처음 두 단어의 처음 두 글자</a:t>
            </a:r>
            <a:r>
              <a:rPr lang="en-US" altLang="ko-KR" dirty="0">
                <a:solidFill>
                  <a:srgbClr val="141414"/>
                </a:solidFill>
              </a:rPr>
              <a:t>)</a:t>
            </a:r>
            <a:r>
              <a:rPr lang="ko-KR" altLang="en-US" dirty="0">
                <a:solidFill>
                  <a:srgbClr val="141414"/>
                </a:solidFill>
              </a:rPr>
              <a:t>를 사용하십시오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1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71642B-5557-AE56-CAE5-53E68E59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194973"/>
            <a:ext cx="8597902" cy="41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3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035E7-074E-E4B8-219D-9D669BFD5414}"/>
              </a:ext>
            </a:extLst>
          </p:cNvPr>
          <p:cNvSpPr txBox="1"/>
          <p:nvPr/>
        </p:nvSpPr>
        <p:spPr>
          <a:xfrm>
            <a:off x="102752" y="1018848"/>
            <a:ext cx="119507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 오버레이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아이템을 유지하고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EditorToolbarElement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컬렉션으로 구성된 컨테이너입니다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오버레이에는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빌트인 수평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버티컬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패널 레이아웃이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ToolbarOverlay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는 파라미터가 없는 생성자를 구현하며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EditorToolbarElementAttribute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ID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전달합니다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패널 오버레이와는 달리 콘텐츠는 요소의 스트립을 형성하기 위해 수집된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스탠드얼론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조각으로 정의됩니다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패널 오버레이와 마찬가지로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C#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스크립트를 생성하고 에디터 폴더 내에 저장하여 시작한 다음 스크립트를 열고 편집합니다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요소를 추가합니다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요소를 오버레이 생성자에 추가합니다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패널 오버레이를 추가하고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요소를 사용하여 구현합니다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오버레이를 생성하는 경우 다음을 수행하십시오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[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EditorToolbarElement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(Identifier,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EditorWindowType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)]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사용하여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ToolbarOverlay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구현에서 사용하기 위해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요소를 등록합니다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모든 오버레이는 반드시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OverlayAttribute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태그되어야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오버레이는 반드시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ToolbarOverlay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상속하고 파라미터가 없는 생성자를 구현해야 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콘텐츠는 기본 생성자에 전달되는 문자열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ID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채워져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ID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는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EditorToolbarElementAttribute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정의됩니다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Icon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속성은 오버레이가 축소되면 볼 수 있는 아이콘을 정의합니다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아이콘이 제공되지 않는 경우 오버레이 이름의 처음 두 글자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처음 두 단어의 처음 두 글자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가 사용됩니다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453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035E7-074E-E4B8-219D-9D669BFD5414}"/>
              </a:ext>
            </a:extLst>
          </p:cNvPr>
          <p:cNvSpPr txBox="1"/>
          <p:nvPr/>
        </p:nvSpPr>
        <p:spPr>
          <a:xfrm>
            <a:off x="102752" y="1090564"/>
            <a:ext cx="119507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 안에서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ToolbarOverlay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특정 요소를 구현할 때는 다음을 수행하십시오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IAccessContainerWindow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인터페이스는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전용이므로 요소는 해당 컨텍스트를 인식하지 못합니다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DropdownToggleExample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에서 요소를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토글해도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아무 작업도 하지 않습니다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요소는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오버레이에서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스타일링을 전달하지 않습니다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시각 요소의 경우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UIElement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스타일링을 사용하십시오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655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" b="82231"/>
          <a:stretch/>
        </p:blipFill>
        <p:spPr>
          <a:xfrm>
            <a:off x="241299" y="1111626"/>
            <a:ext cx="11709402" cy="53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5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65304"/>
          <a:stretch/>
        </p:blipFill>
        <p:spPr>
          <a:xfrm>
            <a:off x="241299" y="1111625"/>
            <a:ext cx="11709402" cy="53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EBD83D-2442-471D-979E-2171FFCB7712}"/>
              </a:ext>
            </a:extLst>
          </p:cNvPr>
          <p:cNvGrpSpPr/>
          <p:nvPr/>
        </p:nvGrpSpPr>
        <p:grpSpPr>
          <a:xfrm>
            <a:off x="2916262" y="1349352"/>
            <a:ext cx="7803988" cy="4159297"/>
            <a:chOff x="2668612" y="735058"/>
            <a:chExt cx="7160683" cy="41592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3667E-CDFE-44F8-9F32-D0D35EC7E78B}"/>
                </a:ext>
              </a:extLst>
            </p:cNvPr>
            <p:cNvSpPr txBox="1"/>
            <p:nvPr/>
          </p:nvSpPr>
          <p:spPr>
            <a:xfrm>
              <a:off x="3387393" y="735058"/>
              <a:ext cx="6441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유니티의 역사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2231696-325C-4264-BF4F-FC04CBAAC9B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CBB4CE-DBE6-4C9F-A1A7-2138DD99AF6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3B056C-44C1-4398-9843-3D476DE94E04}"/>
                </a:ext>
              </a:extLst>
            </p:cNvPr>
            <p:cNvSpPr txBox="1"/>
            <p:nvPr/>
          </p:nvSpPr>
          <p:spPr>
            <a:xfrm>
              <a:off x="3387394" y="1798327"/>
              <a:ext cx="6376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유니티 엔진 설치 및 개발환경 구성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B83ECC-B62C-4756-9878-1EB55CA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A6D70-921D-443E-8515-AC1A759D27E0}"/>
                </a:ext>
              </a:extLst>
            </p:cNvPr>
            <p:cNvSpPr txBox="1"/>
            <p:nvPr/>
          </p:nvSpPr>
          <p:spPr>
            <a:xfrm>
              <a:off x="3387393" y="2861594"/>
              <a:ext cx="617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유니티 인터페이스 둘러보기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CB8E6B1-0226-4168-9D2A-D3E0CF20B469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6E6FAF-7B6B-4927-BC1E-EB845A7B5367}"/>
                </a:ext>
              </a:extLst>
            </p:cNvPr>
            <p:cNvSpPr txBox="1"/>
            <p:nvPr/>
          </p:nvSpPr>
          <p:spPr>
            <a:xfrm>
              <a:off x="3387394" y="3924858"/>
              <a:ext cx="625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유니티 엔진이 동작하는 원리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E6E264-E873-420A-8B28-DBEDAD138E28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3836131"/>
              <a:chOff x="1643950" y="1354720"/>
              <a:chExt cx="646334" cy="3836131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62CF2FF-84F1-494F-8675-F4D31B85E577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72AE07-431C-4A1E-8352-8C31FFD83075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46CC75B-BCBF-407E-8B99-EA1696338540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2668C34-E3AD-4296-8049-FC52DDD8ACA3}"/>
                  </a:ext>
                </a:extLst>
              </p:cNvPr>
              <p:cNvCxnSpPr>
                <a:stCxn id="16" idx="2"/>
                <a:endCxn id="1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083D69-AF83-460D-B4FB-43A186D4551E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438082-9F60-469D-9217-B94BF37CE1E1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8BCC0C-E005-44BB-8328-FB21CAF3683B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52" b="47600"/>
          <a:stretch/>
        </p:blipFill>
        <p:spPr>
          <a:xfrm>
            <a:off x="241299" y="1004048"/>
            <a:ext cx="11709402" cy="55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10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47" b="30030"/>
          <a:stretch/>
        </p:blipFill>
        <p:spPr>
          <a:xfrm>
            <a:off x="241299" y="986118"/>
            <a:ext cx="11709402" cy="55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8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13" b="12363"/>
          <a:stretch/>
        </p:blipFill>
        <p:spPr>
          <a:xfrm>
            <a:off x="241299" y="1004048"/>
            <a:ext cx="11709402" cy="55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3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0FE43-C89B-6F89-CBB2-737DC7A7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50" b="-134"/>
          <a:stretch/>
        </p:blipFill>
        <p:spPr>
          <a:xfrm>
            <a:off x="241299" y="1111624"/>
            <a:ext cx="11709402" cy="39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5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AA4AD-57FF-8349-6CD8-EF72B1EB1298}"/>
              </a:ext>
            </a:extLst>
          </p:cNvPr>
          <p:cNvSpPr txBox="1"/>
          <p:nvPr/>
        </p:nvSpPr>
        <p:spPr>
          <a:xfrm>
            <a:off x="241298" y="1223695"/>
            <a:ext cx="11600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41414"/>
                </a:solidFill>
              </a:rPr>
              <a:t>UI</a:t>
            </a:r>
            <a:r>
              <a:rPr lang="ko-KR" altLang="en-US" dirty="0">
                <a:solidFill>
                  <a:srgbClr val="141414"/>
                </a:solidFill>
              </a:rPr>
              <a:t> </a:t>
            </a:r>
            <a:r>
              <a:rPr lang="en-US" altLang="ko-KR" dirty="0" err="1">
                <a:solidFill>
                  <a:srgbClr val="141414"/>
                </a:solidFill>
              </a:rPr>
              <a:t>TooKit</a:t>
            </a:r>
            <a:r>
              <a:rPr lang="en-US" altLang="ko-KR" dirty="0">
                <a:solidFill>
                  <a:srgbClr val="141414"/>
                </a:solidFill>
              </a:rPr>
              <a:t> </a:t>
            </a:r>
            <a:r>
              <a:rPr lang="ko-KR" altLang="en-US" dirty="0">
                <a:solidFill>
                  <a:srgbClr val="141414"/>
                </a:solidFill>
              </a:rPr>
              <a:t>을 사용한 커스텀 에디터 윈도우 제작 실습</a:t>
            </a:r>
            <a:endParaRPr lang="en-US" altLang="ko-KR" dirty="0">
              <a:solidFill>
                <a:srgbClr val="141414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dirty="0">
              <a:solidFill>
                <a:srgbClr val="141414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dirty="0">
                <a:solidFill>
                  <a:srgbClr val="6B9F2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https://learn.unity.com/tutorial/ui-toolkit-first-steps#61df0f23edbc2a2bf49579a2</a:t>
            </a:r>
            <a:endParaRPr lang="ko-KR" altLang="en-US" dirty="0">
              <a:solidFill>
                <a:srgbClr val="141414"/>
              </a:solidFill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A0DDF88-469A-B429-3470-1E566FB1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8" y="2165985"/>
            <a:ext cx="8376585" cy="43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98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990EA-A738-8D83-2E0D-55656BE65CA2}"/>
              </a:ext>
            </a:extLst>
          </p:cNvPr>
          <p:cNvSpPr txBox="1"/>
          <p:nvPr/>
        </p:nvSpPr>
        <p:spPr>
          <a:xfrm>
            <a:off x="118620" y="1091059"/>
            <a:ext cx="119348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게임 오브젝트 위치 지정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게임 오브젝트의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컴포넌트를 수정하려면 마우스를 사용하여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축을 조작하거나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인스펙터에서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컴포넌트의 숫자 필드에 값을 직접 입력하십시오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단축키를 사용하여 각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모드를 선택할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Move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선택하려면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W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Rotate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선택하려면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Scale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RectTransform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Transform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선택하려면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Y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누르거나 씬 뷰에서 툴 오버레이를 사용합니다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36866" name="Picture 2" descr="이동, 회전, 스케일, 사각 트랜스폼, 트랜스폼 기즈모">
            <a:extLst>
              <a:ext uri="{FF2B5EF4-FFF2-40B4-BE49-F238E27FC236}">
                <a16:creationId xmlns:a16="http://schemas.microsoft.com/office/drawing/2014/main" id="{450C6A7B-3F1E-DCA6-07F1-AE637A41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3429000"/>
            <a:ext cx="11638033" cy="24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04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E35E-7DCA-A8AE-F345-E8AD74E22E9C}"/>
              </a:ext>
            </a:extLst>
          </p:cNvPr>
          <p:cNvSpPr txBox="1"/>
          <p:nvPr/>
        </p:nvSpPr>
        <p:spPr>
          <a:xfrm>
            <a:off x="43756" y="1005840"/>
            <a:ext cx="120096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이동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Move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가운데에는 단일 평면 안에서 게임 오브젝트를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데 사용할 수 있는 작은 삼각형이 세 개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한 축이 가만히 정지된 상태에서 두 축을 한꺼번에 이동할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Shift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누른 채로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가운데를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가운데가 납작한 사각형으로 변합니다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납작한 사각형은 씬 뷰 카메라가 향하는 방향을 기준으로 게임 오브젝트를 평면에서 이리저리 움직일 수 있음을 나타냅니다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회전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Rotate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도구를 선택한 상태에서 게임 오브젝트 주위에 나타나는 와이어프레임 구체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축을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오브젝트의 회전을 변경합니다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이동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마찬가지로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마지막으로 변경한 축이 노란색으로 표시됩니다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빨간색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녹색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파란색 원이 이동 모드에서 나타나는 빨간색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녹색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파란색 축 주위를 회전하고 있다고 생각할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빨간색이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X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녹색이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Y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파란색이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축을 나타냅니다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마지막으로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맨 바깥쪽 원을 사용하여 씬 뷰의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 주위로 게임 오브젝트를 회전합니다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화면 공간에서 회전하는 것이라고 생각하면 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스케일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Scale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도구를 사용하여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가운데에서 큐브를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게임 오브젝트를 모든 축에서 균일하게 다시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각 축에 대해 개별적으로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수도 있지만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자식 게임 오브젝트가 있을 때에는 이상하게 보일 수 있으므로 주의해야 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133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E35E-7DCA-A8AE-F345-E8AD74E22E9C}"/>
              </a:ext>
            </a:extLst>
          </p:cNvPr>
          <p:cNvSpPr txBox="1"/>
          <p:nvPr/>
        </p:nvSpPr>
        <p:spPr>
          <a:xfrm>
            <a:off x="43756" y="1066800"/>
            <a:ext cx="1200969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사각 트랜스폼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RectTransform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은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스프라이트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또는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UI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요소와 같은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2D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요소의 위치를 지정할 때 많이 사용되지만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3D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게임 오브젝트를 조작할 때에도 효과적으로 활용할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스케일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회전이 하나의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합쳐져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사각형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안을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게임 오브젝트를 이동합니다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사각형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모서리나 가장자리를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게임 오브젝트를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가장자리를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한 축을 따라 게임 오브젝트를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모서리를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두 축을 따라 게임 오브젝트를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게임 오브젝트를 회전하려면 커서를 사각형 모서리 바깥에 가까이 놓습니다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커서가 변경되어 회전 아이콘이 표시됩니다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 영역에서 클릭하고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드래그하여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게임 오브젝트를 회전합니다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2D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모드에서는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사용하여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축을 변경할 수 없습니다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하지만 특정 스크립트 기법에서는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축을 다른 용도로 활용할 수도 있으므로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인스펙터에서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컴포넌트를 사용하여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축을 설정해도 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트랜스폼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도구는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Move, Rotate, Scale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도구가 합쳐진 도구입니다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 도구의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기즈모에는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이동 및 회전 핸들이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Tool Handle Rotation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Local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설정하면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아래 참조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선택된 게임 오브젝트를 트랜스폼 도구의 핸들을 사용하여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수도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769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E35E-7DCA-A8AE-F345-E8AD74E22E9C}"/>
              </a:ext>
            </a:extLst>
          </p:cNvPr>
          <p:cNvSpPr txBox="1"/>
          <p:nvPr/>
        </p:nvSpPr>
        <p:spPr>
          <a:xfrm>
            <a:off x="119956" y="1127760"/>
            <a:ext cx="120096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커스텀 툴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프로젝트가 커스텀 에디터 툴을 사용하는 경우 그중 일부가 게임 오브젝트의 위치 지정을 허용할 수도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씬 뷰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Tools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오버레이의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Editor Tools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메뉴에서 커스텀 툴에 액세스할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30D9187-7A3A-B7BC-AC7D-42FD3B67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6" y="2954655"/>
            <a:ext cx="47625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34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ED399-9CCB-43A7-CA18-3538BEBA30DD}"/>
              </a:ext>
            </a:extLst>
          </p:cNvPr>
          <p:cNvSpPr txBox="1"/>
          <p:nvPr/>
        </p:nvSpPr>
        <p:spPr>
          <a:xfrm>
            <a:off x="43756" y="105739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141414"/>
                </a:solidFill>
              </a:rPr>
              <a:t>기즈모</a:t>
            </a:r>
            <a:r>
              <a:rPr lang="ko-KR" altLang="en-US" b="1" dirty="0">
                <a:solidFill>
                  <a:srgbClr val="141414"/>
                </a:solidFill>
              </a:rPr>
              <a:t> 핸들 포지션 </a:t>
            </a:r>
            <a:r>
              <a:rPr lang="ko-KR" altLang="en-US" b="1" dirty="0" err="1">
                <a:solidFill>
                  <a:srgbClr val="141414"/>
                </a:solidFill>
              </a:rPr>
              <a:t>토글</a:t>
            </a:r>
            <a:endParaRPr lang="ko-KR" altLang="en-US" b="1" dirty="0">
              <a:solidFill>
                <a:srgbClr val="141414"/>
              </a:solidFill>
            </a:endParaRPr>
          </a:p>
        </p:txBody>
      </p:sp>
      <p:pic>
        <p:nvPicPr>
          <p:cNvPr id="43010" name="Picture 2" descr="툴 설정 오버레이">
            <a:extLst>
              <a:ext uri="{FF2B5EF4-FFF2-40B4-BE49-F238E27FC236}">
                <a16:creationId xmlns:a16="http://schemas.microsoft.com/office/drawing/2014/main" id="{265B9152-238E-047E-72A6-0CDE1830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8" y="1577795"/>
            <a:ext cx="10502324" cy="495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72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유니티의 역사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5579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4554C5D5-5FFF-AC02-D058-96D75D47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210628"/>
            <a:ext cx="3570193" cy="15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D1A0D-A231-790A-5A78-BA7EF1B2B801}"/>
              </a:ext>
            </a:extLst>
          </p:cNvPr>
          <p:cNvSpPr txBox="1"/>
          <p:nvPr/>
        </p:nvSpPr>
        <p:spPr>
          <a:xfrm>
            <a:off x="264381" y="3032263"/>
            <a:ext cx="117890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포지션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메뉴를 사용하여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Pivot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Center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사이를 전환합니다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Pivot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은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컴포넌트에 정의된 대로 게임 오브젝트의 실제 피벗 포인트에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배치합니다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Center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는 선택된 게임 오브젝트를 기반으로 중앙 위치에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배치합니다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회전</a:t>
            </a: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드롭다운 메뉴를 사용하여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Local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Global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사이를 전환합니다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Local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계속 게임 오브젝트를 기준으로 회전합니다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Global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선택하면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월드 공간 방향으로 고정됩니다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0976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68D2E-C1F4-5347-638C-031F86EE64C2}"/>
              </a:ext>
            </a:extLst>
          </p:cNvPr>
          <p:cNvSpPr txBox="1"/>
          <p:nvPr/>
        </p:nvSpPr>
        <p:spPr>
          <a:xfrm>
            <a:off x="241299" y="1021081"/>
            <a:ext cx="11812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스내핑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Unity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는 다음의 세 가지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타입을 제공합니다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월드 그리드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: X, Y, Z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축상에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표시된 그리드에 게임 오브젝트를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스냅하거나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X, Y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Z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축에서 증분식으로 게임 오브젝트를 변형합니다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 타입은 월드 또는 글로벌 핸들 방향을 사용하는 동안에만 사용할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표면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게임 오브젝트를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Collider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의 교차점에 빠르게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특정 메시의 모든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다른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또는 표면의 포지션에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버텍스에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표면에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피벗을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표면 스냅</a:t>
            </a: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Move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툴을 사용해 가운데에서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드래그하는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동안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Shift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Control(Mac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에서는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Command)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누르고 있으면 게임 오브젝트를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Collider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의 교차점에 빨리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 스냅</a:t>
            </a:r>
          </a:p>
          <a:p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스냅 을 사용하여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빨리 정리할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이렇게 하려면 메시에서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하나 선택한 후 다른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버텍스와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같은 포지션에 가져다 놓아야 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스냅은 레이싱 게임에서 도로를 정확하게 정렬하거나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파워업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아이템을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정렬해서 배치하는 등의 용도로 사용할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2094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68D2E-C1F4-5347-638C-031F86EE64C2}"/>
              </a:ext>
            </a:extLst>
          </p:cNvPr>
          <p:cNvSpPr txBox="1"/>
          <p:nvPr/>
        </p:nvSpPr>
        <p:spPr>
          <a:xfrm>
            <a:off x="241299" y="1188721"/>
            <a:ext cx="118121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조작할 메시를 선택하고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Move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툴이 활성 상태인지 확인합니다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V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길게 눌러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모드를 활성화합니다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피벗 지점으로 사용할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위로 커서를 이동합니다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커서가 원하는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위에 놓이면 마우스 왼쪽 버튼을 누른 상태에서 메시를 다른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끌어다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놓습니다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버텍스를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다른 메시의 표면에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스냅하려면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추가 후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Shift+Ctrl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(Windows)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Shift+Command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(macOS)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길게 누른 상태에서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스냅하려는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표면 위로 이동합니다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피벗을 다른 메시의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버텍스에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스냅하려면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추가 후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Ctrl(Windows)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Command(macOS)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길게 누른 상태에서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스냅하려는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버텍스로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커서를 옮깁니다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결과가 만족스러우면 마우스 버튼과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V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키에서 손을 뗍니다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Shift+V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이 기능을 켜거나 끌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0015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43C3C-2C65-971A-469E-7F4BB7366B23}"/>
              </a:ext>
            </a:extLst>
          </p:cNvPr>
          <p:cNvSpPr txBox="1"/>
          <p:nvPr/>
        </p:nvSpPr>
        <p:spPr>
          <a:xfrm>
            <a:off x="241298" y="1136778"/>
            <a:ext cx="118121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보기 회전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Rotate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툴을 사용하는 동안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Shift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Control(Mac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에서는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Command)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길게 눌러 게임 오브젝트를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Collider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표면의 한 점을 향해 회전합니다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화면 공간 트랜스폼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141414"/>
                </a:solidFill>
                <a:latin typeface="+mn-ea"/>
              </a:rPr>
              <a:t>Transform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도구를 사용하는 중에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Shift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키를 길게 누르면 화면 공간 모드가 활성화됩니다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이 모드에서는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씬이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아닌 화면에 나타나는 게임 오브젝트를 이동하거나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회전하거나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스케일할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수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775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2B276-20B8-C377-384B-16B21FD337E1}"/>
              </a:ext>
            </a:extLst>
          </p:cNvPr>
          <p:cNvSpPr txBox="1"/>
          <p:nvPr/>
        </p:nvSpPr>
        <p:spPr>
          <a:xfrm>
            <a:off x="0" y="105739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</a:rPr>
              <a:t>그리드와 스냅 </a:t>
            </a:r>
            <a:r>
              <a:rPr lang="ko-KR" altLang="en-US" b="1" dirty="0" err="1">
                <a:solidFill>
                  <a:srgbClr val="141414"/>
                </a:solidFill>
              </a:rPr>
              <a:t>툴바</a:t>
            </a:r>
            <a:r>
              <a:rPr lang="ko-KR" altLang="en-US" b="1" dirty="0">
                <a:solidFill>
                  <a:srgbClr val="141414"/>
                </a:solidFill>
              </a:rPr>
              <a:t> 오버레이</a:t>
            </a:r>
          </a:p>
        </p:txBody>
      </p:sp>
      <p:pic>
        <p:nvPicPr>
          <p:cNvPr id="45058" name="Picture 2" descr="그리드와 스냅 툴바 오버레이">
            <a:extLst>
              <a:ext uri="{FF2B5EF4-FFF2-40B4-BE49-F238E27FC236}">
                <a16:creationId xmlns:a16="http://schemas.microsoft.com/office/drawing/2014/main" id="{B681D0F3-D3B8-4751-EAD3-761EF032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552575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898E88-7BE5-C575-AD1C-2E5DD43E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69" y="2816599"/>
            <a:ext cx="7828685" cy="37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8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45561-185B-ED8B-6D2B-0C26BBB880C0}"/>
              </a:ext>
            </a:extLst>
          </p:cNvPr>
          <p:cNvSpPr txBox="1"/>
          <p:nvPr/>
        </p:nvSpPr>
        <p:spPr>
          <a:xfrm>
            <a:off x="182302" y="1260515"/>
            <a:ext cx="12009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정렬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스냅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증분 이동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ko-KR" altLang="en-US" b="1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그리드에 맞게 정렬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밀기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자동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활성화</a:t>
            </a: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증분식으로 이동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회전 및 스케일</a:t>
            </a:r>
          </a:p>
        </p:txBody>
      </p:sp>
    </p:spTree>
    <p:extLst>
      <p:ext uri="{BB962C8B-B14F-4D97-AF65-F5344CB8AC3E}">
        <p14:creationId xmlns:p14="http://schemas.microsoft.com/office/powerpoint/2010/main" val="27292205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D2310-8CCF-4CA1-B8D7-7333FD4A4F8A}"/>
              </a:ext>
            </a:extLst>
          </p:cNvPr>
          <p:cNvSpPr txBox="1"/>
          <p:nvPr/>
        </p:nvSpPr>
        <p:spPr>
          <a:xfrm>
            <a:off x="145673" y="11640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그리드에 맞게 정렬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밀기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141414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8AD7D-20D6-7C6C-BB68-9442A9D88CB9}"/>
              </a:ext>
            </a:extLst>
          </p:cNvPr>
          <p:cNvSpPr txBox="1"/>
          <p:nvPr/>
        </p:nvSpPr>
        <p:spPr>
          <a:xfrm>
            <a:off x="145673" y="1786169"/>
            <a:ext cx="11812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</a:rPr>
              <a:t>특정 축의 그리드에서 가장 가까운 지점에 게임 오브젝트를 정렬</a:t>
            </a:r>
            <a:endParaRPr lang="en-US" altLang="ko-KR" dirty="0">
              <a:solidFill>
                <a:srgbClr val="141414"/>
              </a:solidFill>
            </a:endParaRPr>
          </a:p>
          <a:p>
            <a:endParaRPr lang="en-US" altLang="ko-KR" dirty="0">
              <a:solidFill>
                <a:srgbClr val="141414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</a:rPr>
              <a:t>Grid and Snap </a:t>
            </a:r>
            <a:r>
              <a:rPr lang="ko-KR" altLang="en-US" dirty="0">
                <a:solidFill>
                  <a:srgbClr val="141414"/>
                </a:solidFill>
              </a:rPr>
              <a:t>오버레이 툴바에서 그리드 </a:t>
            </a:r>
            <a:r>
              <a:rPr lang="ko-KR" altLang="en-US" dirty="0" err="1">
                <a:solidFill>
                  <a:srgbClr val="141414"/>
                </a:solidFill>
              </a:rPr>
              <a:t>스내핑</a:t>
            </a:r>
            <a:r>
              <a:rPr lang="ko-KR" altLang="en-US" dirty="0">
                <a:solidFill>
                  <a:srgbClr val="141414"/>
                </a:solidFill>
              </a:rPr>
              <a:t> 드롭다운 메뉴를 엽니다</a:t>
            </a:r>
            <a:r>
              <a:rPr lang="en-US" altLang="ko-KR" dirty="0">
                <a:solidFill>
                  <a:srgbClr val="141414"/>
                </a:solidFill>
              </a:rPr>
              <a:t>(           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</a:rPr>
              <a:t>Align Selected </a:t>
            </a:r>
            <a:r>
              <a:rPr lang="ko-KR" altLang="en-US" dirty="0">
                <a:solidFill>
                  <a:srgbClr val="141414"/>
                </a:solidFill>
              </a:rPr>
              <a:t>섹션에서 </a:t>
            </a:r>
            <a:r>
              <a:rPr lang="en-US" altLang="ko-KR" dirty="0">
                <a:solidFill>
                  <a:srgbClr val="141414"/>
                </a:solidFill>
              </a:rPr>
              <a:t>X </a:t>
            </a:r>
            <a:r>
              <a:rPr lang="ko-KR" altLang="en-US" dirty="0">
                <a:solidFill>
                  <a:srgbClr val="141414"/>
                </a:solidFill>
              </a:rPr>
              <a:t>또는 </a:t>
            </a:r>
            <a:r>
              <a:rPr lang="en-US" altLang="ko-KR" dirty="0">
                <a:solidFill>
                  <a:srgbClr val="141414"/>
                </a:solidFill>
              </a:rPr>
              <a:t>Y, Z </a:t>
            </a:r>
            <a:r>
              <a:rPr lang="ko-KR" altLang="en-US" dirty="0">
                <a:solidFill>
                  <a:srgbClr val="141414"/>
                </a:solidFill>
              </a:rPr>
              <a:t>버튼을 클릭하여 </a:t>
            </a:r>
            <a:r>
              <a:rPr lang="ko-KR" altLang="en-US" dirty="0" err="1">
                <a:solidFill>
                  <a:srgbClr val="141414"/>
                </a:solidFill>
              </a:rPr>
              <a:t>푸시하고자</a:t>
            </a:r>
            <a:r>
              <a:rPr lang="ko-KR" altLang="en-US" dirty="0">
                <a:solidFill>
                  <a:srgbClr val="141414"/>
                </a:solidFill>
              </a:rPr>
              <a:t> 하는 축과 일치시킵니다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</p:txBody>
      </p:sp>
      <p:pic>
        <p:nvPicPr>
          <p:cNvPr id="49154" name="Picture 2" descr="Grid and Snap 창의 그리드 섹션에 선택 항목 정렬">
            <a:extLst>
              <a:ext uri="{FF2B5EF4-FFF2-40B4-BE49-F238E27FC236}">
                <a16:creationId xmlns:a16="http://schemas.microsoft.com/office/drawing/2014/main" id="{77236452-3972-5F16-697E-7A8ADC18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24" y="3291811"/>
            <a:ext cx="6212366" cy="24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71159DA2-580E-9276-0028-5C0EE331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95" y="2331720"/>
            <a:ext cx="626745" cy="32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94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D2310-8CCF-4CA1-B8D7-7333FD4A4F8A}"/>
              </a:ext>
            </a:extLst>
          </p:cNvPr>
          <p:cNvSpPr txBox="1"/>
          <p:nvPr/>
        </p:nvSpPr>
        <p:spPr>
          <a:xfrm>
            <a:off x="145673" y="11640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그리드에 맞게 정렬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밀기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141414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8AD7D-20D6-7C6C-BB68-9442A9D88CB9}"/>
              </a:ext>
            </a:extLst>
          </p:cNvPr>
          <p:cNvSpPr txBox="1"/>
          <p:nvPr/>
        </p:nvSpPr>
        <p:spPr>
          <a:xfrm>
            <a:off x="145673" y="1786169"/>
            <a:ext cx="148308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41414"/>
                </a:solidFill>
              </a:rPr>
              <a:t>모든 축에서 게임 오브젝트를 한 번에 정렬</a:t>
            </a:r>
            <a:endParaRPr lang="en-US" altLang="ko-KR" dirty="0">
              <a:solidFill>
                <a:srgbClr val="141414"/>
              </a:solidFill>
            </a:endParaRPr>
          </a:p>
          <a:p>
            <a:endParaRPr lang="en-US" altLang="ko-KR" dirty="0">
              <a:solidFill>
                <a:srgbClr val="141414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rgbClr val="141414"/>
                </a:solidFill>
              </a:rPr>
              <a:t>그리드에 정렬하려는 게임 오브젝트를 선택합니다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</a:rPr>
              <a:t>Ctrl+\(Windows) </a:t>
            </a:r>
            <a:r>
              <a:rPr lang="ko-KR" altLang="en-US" dirty="0">
                <a:solidFill>
                  <a:srgbClr val="141414"/>
                </a:solidFill>
              </a:rPr>
              <a:t>또는 </a:t>
            </a:r>
            <a:r>
              <a:rPr lang="en-US" altLang="ko-KR" dirty="0">
                <a:solidFill>
                  <a:srgbClr val="141414"/>
                </a:solidFill>
              </a:rPr>
              <a:t>Command+\(macOS) </a:t>
            </a:r>
            <a:r>
              <a:rPr lang="ko-KR" altLang="en-US" dirty="0">
                <a:solidFill>
                  <a:srgbClr val="141414"/>
                </a:solidFill>
              </a:rPr>
              <a:t>단축키를 사용하여 모든 축에서 게임 오브젝트를 그리드로 밉니다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</a:p>
          <a:p>
            <a:endParaRPr lang="en-US" altLang="ko-KR" dirty="0">
              <a:solidFill>
                <a:srgbClr val="141414"/>
              </a:solidFill>
            </a:endParaRPr>
          </a:p>
          <a:p>
            <a:r>
              <a:rPr lang="ko-KR" altLang="en-US" dirty="0">
                <a:solidFill>
                  <a:srgbClr val="141414"/>
                </a:solidFill>
              </a:rPr>
              <a:t>또는 </a:t>
            </a:r>
            <a:r>
              <a:rPr lang="en-US" altLang="ko-KR" dirty="0">
                <a:solidFill>
                  <a:srgbClr val="141414"/>
                </a:solidFill>
              </a:rPr>
              <a:t>Grid and Snap </a:t>
            </a:r>
            <a:r>
              <a:rPr lang="ko-KR" altLang="en-US" dirty="0">
                <a:solidFill>
                  <a:srgbClr val="141414"/>
                </a:solidFill>
              </a:rPr>
              <a:t>오버레이 툴바에서 그리드 표시 드롭다운 메뉴를 열어</a:t>
            </a:r>
            <a:r>
              <a:rPr lang="en-US" altLang="ko-KR" dirty="0">
                <a:solidFill>
                  <a:srgbClr val="141414"/>
                </a:solidFill>
              </a:rPr>
              <a:t>(          ) Align Selected </a:t>
            </a:r>
            <a:r>
              <a:rPr lang="ko-KR" altLang="en-US" dirty="0">
                <a:solidFill>
                  <a:srgbClr val="141414"/>
                </a:solidFill>
              </a:rPr>
              <a:t>섹션에서 </a:t>
            </a:r>
            <a:r>
              <a:rPr lang="en-US" altLang="ko-KR" dirty="0">
                <a:solidFill>
                  <a:srgbClr val="141414"/>
                </a:solidFill>
              </a:rPr>
              <a:t>All Axes</a:t>
            </a:r>
            <a:r>
              <a:rPr lang="ko-KR" altLang="en-US" dirty="0">
                <a:solidFill>
                  <a:srgbClr val="141414"/>
                </a:solidFill>
              </a:rPr>
              <a:t>를 클릭합니다</a:t>
            </a:r>
            <a:r>
              <a:rPr lang="en-US" altLang="ko-KR" dirty="0">
                <a:solidFill>
                  <a:srgbClr val="141414"/>
                </a:solidFill>
              </a:rPr>
              <a:t>.</a:t>
            </a:r>
            <a:endParaRPr lang="ko-KR" altLang="en-US" dirty="0">
              <a:solidFill>
                <a:srgbClr val="141414"/>
              </a:solidFill>
            </a:endParaRP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62771737-708B-C74D-373B-CD86206F2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15" y="3155857"/>
            <a:ext cx="597984" cy="3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16A16-0AE4-5B5D-5D45-FB3FB4BDCFB4}"/>
              </a:ext>
            </a:extLst>
          </p:cNvPr>
          <p:cNvSpPr txBox="1"/>
          <p:nvPr/>
        </p:nvSpPr>
        <p:spPr>
          <a:xfrm>
            <a:off x="145672" y="3817494"/>
            <a:ext cx="11812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자동 </a:t>
            </a:r>
            <a:r>
              <a:rPr lang="ko-KR" altLang="en-US" b="1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 활성화</a:t>
            </a:r>
            <a:endParaRPr lang="en-US" altLang="ko-KR" b="1" dirty="0">
              <a:solidFill>
                <a:srgbClr val="141414"/>
              </a:solidFill>
              <a:latin typeface="+mn-ea"/>
            </a:endParaRP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Move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툴을 활성화하고 툴 설정 오버레이의 핸들 방향이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Global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로 설정되어 있는지 확인합니다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                 ).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rgbClr val="141414"/>
                </a:solidFill>
                <a:latin typeface="+mn-ea"/>
              </a:rPr>
              <a:t>Griad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 and Snap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툴바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오버레이에서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그리드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스내핑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아이콘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         )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을 클릭합니다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활성화되면 해당 아이콘은 파란색이 됩니다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CEC6170D-E513-838F-45A5-5FB95112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79" y="4676541"/>
            <a:ext cx="1025113" cy="3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4CB64CE-C8DF-4D3E-BFAF-B6C3AB93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93" y="5226008"/>
            <a:ext cx="597984" cy="3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262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8F9CB-2805-6244-C1D5-158218F5DE08}"/>
              </a:ext>
            </a:extLst>
          </p:cNvPr>
          <p:cNvSpPr txBox="1"/>
          <p:nvPr/>
        </p:nvSpPr>
        <p:spPr>
          <a:xfrm>
            <a:off x="43756" y="1087041"/>
            <a:ext cx="12009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41414"/>
                </a:solidFill>
                <a:latin typeface="+mn-ea"/>
              </a:rPr>
              <a:t>증분식으로 이동</a:t>
            </a:r>
            <a:r>
              <a:rPr lang="en-US" altLang="ko-KR" b="1" dirty="0">
                <a:solidFill>
                  <a:srgbClr val="141414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41414"/>
                </a:solidFill>
                <a:latin typeface="+mn-ea"/>
              </a:rPr>
              <a:t>회전 및 스케일</a:t>
            </a: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41414"/>
                </a:solidFill>
                <a:latin typeface="+mn-ea"/>
              </a:rPr>
              <a:t>트랜스폼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기즈모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중 하나를 사용하는 동안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Ctrl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(Windows)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또는 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Command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(macOS)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를 길게 누릅니다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r>
              <a:rPr lang="ko-KR" altLang="en-US" dirty="0">
                <a:solidFill>
                  <a:srgbClr val="141414"/>
                </a:solidFill>
                <a:latin typeface="+mn-ea"/>
              </a:rPr>
              <a:t>기본 증분 스냅 값을 변경</a:t>
            </a:r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endParaRPr lang="en-US" altLang="ko-KR" dirty="0">
              <a:solidFill>
                <a:srgbClr val="14141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Grid and Snap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오버레이 툴바에서 스냅 </a:t>
            </a:r>
            <a:r>
              <a:rPr lang="ko-KR" altLang="en-US" dirty="0" err="1">
                <a:solidFill>
                  <a:srgbClr val="141414"/>
                </a:solidFill>
                <a:latin typeface="+mn-ea"/>
              </a:rPr>
              <a:t>인크리먼트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 드롭다운 메뉴를 엽니다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(            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141414"/>
                </a:solidFill>
                <a:latin typeface="+mn-ea"/>
              </a:rPr>
              <a:t>Increment Snap </a:t>
            </a:r>
            <a:r>
              <a:rPr lang="ko-KR" altLang="en-US" dirty="0">
                <a:solidFill>
                  <a:srgbClr val="141414"/>
                </a:solidFill>
                <a:latin typeface="+mn-ea"/>
              </a:rPr>
              <a:t>섹션에는 모든 축에 대해 동일한 값이나 다른 값을 설정하도록 해주는 여러 프로퍼티가 들어 있습니다</a:t>
            </a:r>
            <a:r>
              <a:rPr lang="en-US" altLang="ko-KR" dirty="0">
                <a:solidFill>
                  <a:srgbClr val="141414"/>
                </a:solidFill>
                <a:latin typeface="+mn-ea"/>
              </a:rPr>
              <a:t>.</a:t>
            </a:r>
            <a:endParaRPr lang="ko-KR" altLang="en-US" dirty="0">
              <a:solidFill>
                <a:srgbClr val="141414"/>
              </a:solidFill>
              <a:latin typeface="+mn-ea"/>
            </a:endParaRP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10A6D23D-F352-0659-CEF7-60A2DD68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78" y="2668905"/>
            <a:ext cx="698253" cy="3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Grid and Snap 창의 인크리먼트 스냅 섹션">
            <a:extLst>
              <a:ext uri="{FF2B5EF4-FFF2-40B4-BE49-F238E27FC236}">
                <a16:creationId xmlns:a16="http://schemas.microsoft.com/office/drawing/2014/main" id="{D83C8EF7-80E9-511C-D181-4993ECE7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3604284"/>
            <a:ext cx="8135146" cy="26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55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99DD-6E9C-4040-A6C8-500BB700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Scene View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D8262-49F0-4BE0-8B1C-61C25F6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30701-8474-19AA-9BB1-BDFC3E5B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304381"/>
            <a:ext cx="8061339" cy="49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유니티의 역사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+mn-ea"/>
              </a:rPr>
              <a:t>2004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+mn-ea"/>
              </a:rPr>
              <a:t>년 덴마크 코펜하겐 게임회사 설립</a:t>
            </a: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2005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“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+mn-ea"/>
              </a:rPr>
              <a:t>GooBall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+mn-ea"/>
              </a:rPr>
              <a:t>”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+mn-ea"/>
              </a:rPr>
              <a:t>출시</a:t>
            </a: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222222"/>
                </a:solidFill>
                <a:effectLst/>
                <a:latin typeface="+mn-ea"/>
              </a:rPr>
              <a:t>2005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+mn-ea"/>
              </a:rPr>
              <a:t>년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+mn-ea"/>
              </a:rPr>
              <a:t>6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+mn-ea"/>
              </a:rPr>
              <a:t>월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Unity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Engine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v1.0.0</a:t>
            </a: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2006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Apple Design Award 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수상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2010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년 모바일 및 콘솔 플랫폼 지원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2016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12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월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Unity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2017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버전 배포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2022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년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3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월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11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일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2021.2.15 LTS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74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4A7B7-037D-475C-938C-8D4D556F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커스텀 에디터 툴 예제</a:t>
            </a:r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9F375F7-D38D-4536-8F71-FBE9073D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57B3D-9A0E-C04E-5B1A-5291EA03C863}"/>
              </a:ext>
            </a:extLst>
          </p:cNvPr>
          <p:cNvSpPr txBox="1"/>
          <p:nvPr/>
        </p:nvSpPr>
        <p:spPr>
          <a:xfrm>
            <a:off x="241299" y="1162735"/>
            <a:ext cx="1160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https://docs.unity3d.com/ScriptReference/EditorTools.EditorToolContext.html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387D8-9184-9A03-E1A7-3B10CE91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44" y="1796226"/>
            <a:ext cx="817359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2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48AF8-4983-41EA-A5C3-5A2AC49B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774854" cy="694417"/>
          </a:xfrm>
        </p:spPr>
        <p:txBody>
          <a:bodyPr/>
          <a:lstStyle/>
          <a:p>
            <a:r>
              <a:rPr lang="en-US" altLang="ko-KR" dirty="0"/>
              <a:t>The Inspector Window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41855D-9DF8-42C1-A7BA-D8E0797C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194" name="Picture 2" descr="Unity 에디터에 고정된 인스펙터 창">
            <a:extLst>
              <a:ext uri="{FF2B5EF4-FFF2-40B4-BE49-F238E27FC236}">
                <a16:creationId xmlns:a16="http://schemas.microsoft.com/office/drawing/2014/main" id="{74A5D6A6-1FA1-4435-8708-43A6F997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701" y="1214438"/>
            <a:ext cx="7012597" cy="40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3C520-6042-49CF-A154-B01B3906308E}"/>
              </a:ext>
            </a:extLst>
          </p:cNvPr>
          <p:cNvSpPr txBox="1"/>
          <p:nvPr/>
        </p:nvSpPr>
        <p:spPr>
          <a:xfrm>
            <a:off x="328124" y="5300726"/>
            <a:ext cx="11601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인스펙터</a:t>
            </a: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창</a:t>
            </a:r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ko-KR" altLang="en-US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인스펙터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창을 사용하면 게임 오브젝트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컴포넌트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에셋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에디터 내 설정 및 환경 설정을 비롯하여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에디터의 거의 모든 요소에 대한 설정과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4"/>
              </a:rPr>
              <a:t>프로퍼티를 확인하고 편집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할 수 있음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202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C36F-BB58-44BC-B0CB-B28D10A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Project Window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C8FDB7-8451-4EAF-8347-BFF15C9F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7D834-41AC-411D-BDCB-F3EBF6B0315A}"/>
              </a:ext>
            </a:extLst>
          </p:cNvPr>
          <p:cNvSpPr txBox="1"/>
          <p:nvPr/>
        </p:nvSpPr>
        <p:spPr>
          <a:xfrm>
            <a:off x="8783688" y="1186299"/>
            <a:ext cx="3167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프로젝트 창</a:t>
            </a:r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ko-KR" altLang="en-US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프로젝트 창은 프로젝트와 관련된 모든 파일을 표시하며 애플리케이션에서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에셋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및 기타 프로젝트 파일을 탐색하고 찾을 수 있는 주요 방법입니다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기본적으로 새 프로젝트를 시작하면 이 창이 열립니다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그러나 찾을 수 없거나 닫혀 있는 경우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Window &gt; General &gt; Project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통해 열거나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Ctrl+5(macOS: Cmd+5)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를 누릅니다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22530" name="Picture 2" descr="Tall 레이아웃의 프로젝트 창">
            <a:extLst>
              <a:ext uri="{FF2B5EF4-FFF2-40B4-BE49-F238E27FC236}">
                <a16:creationId xmlns:a16="http://schemas.microsoft.com/office/drawing/2014/main" id="{58F1E480-92C7-A17D-8520-1705CC6E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186299"/>
            <a:ext cx="8385695" cy="53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601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C36F-BB58-44BC-B0CB-B28D10A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Project Window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C8FDB7-8451-4EAF-8347-BFF15C9F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8914" name="Picture 2" descr="The Project window in the Two Column Layout">
            <a:extLst>
              <a:ext uri="{FF2B5EF4-FFF2-40B4-BE49-F238E27FC236}">
                <a16:creationId xmlns:a16="http://schemas.microsoft.com/office/drawing/2014/main" id="{BF16AE5D-166D-4BBE-DF5E-FDE61502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240576"/>
            <a:ext cx="11329127" cy="2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96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C36F-BB58-44BC-B0CB-B28D10A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Project Window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C8FDB7-8451-4EAF-8347-BFF15C9F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898C30AD-2D4E-BDFD-E0E4-189FBE90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9" y="1148715"/>
            <a:ext cx="7486652" cy="5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6B4BFF-9252-159B-048F-0F3D70712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9" y="1900197"/>
            <a:ext cx="9750505" cy="45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18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C36F-BB58-44BC-B0CB-B28D10A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Project Window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C8FDB7-8451-4EAF-8347-BFF15C9F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0AE41-12E8-8C40-07F7-1F96D11E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33" y="1003807"/>
            <a:ext cx="7649653" cy="56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81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B765F-8958-4BB9-A996-437B2E00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Status Bar</a:t>
            </a:r>
            <a:endParaRPr lang="ko-KR" altLang="en-US" dirty="0"/>
          </a:p>
        </p:txBody>
      </p:sp>
      <p:pic>
        <p:nvPicPr>
          <p:cNvPr id="3074" name="Picture 2" descr="The status bar in the main Editor window">
            <a:extLst>
              <a:ext uri="{FF2B5EF4-FFF2-40B4-BE49-F238E27FC236}">
                <a16:creationId xmlns:a16="http://schemas.microsoft.com/office/drawing/2014/main" id="{5266D6B8-46C3-46D1-AAC0-B4ADAB79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7" y="1770059"/>
            <a:ext cx="72771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1E665-1609-49BE-93DF-7A42C4CA246D}"/>
              </a:ext>
            </a:extLst>
          </p:cNvPr>
          <p:cNvSpPr txBox="1"/>
          <p:nvPr/>
        </p:nvSpPr>
        <p:spPr>
          <a:xfrm>
            <a:off x="241300" y="1047719"/>
            <a:ext cx="11834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상태 표시줄은 다양한 유니티 프로세스에 대한 알림과 관련 툴 및 설정에 대한 빠른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엑세스를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제공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상태 표시줄은 이동하거나 재정렬 할 수 없음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AE421-699B-4FA6-8B93-C18E4784C973}"/>
              </a:ext>
            </a:extLst>
          </p:cNvPr>
          <p:cNvSpPr txBox="1"/>
          <p:nvPr/>
        </p:nvSpPr>
        <p:spPr>
          <a:xfrm>
            <a:off x="310143" y="2520125"/>
            <a:ext cx="1157171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4"/>
              </a:rPr>
              <a:t>콘솔 창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에 가장 최근에 기록된 메시지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메시지를 클릭하면 콘솔 창이 열림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다양한 비동기 작업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(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예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: 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셰이더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 컴파일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, 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라이트맵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 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베이크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, 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오클루전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 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컬링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)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에 대한 전역 진행 표시줄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진행 표시줄을 클릭하면 </a:t>
            </a: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5"/>
              </a:rPr>
              <a:t>백그라운드 작업 창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이 열림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여기에는 각 작업 및 하위 작업의 진행률이 표시</a:t>
            </a: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현재 </a:t>
            </a: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6"/>
              </a:rPr>
              <a:t>코드 최적화 모드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코드 최적화 아이콘을 클릭하면 디버그 모드와 릴리스 모드 간에 전환</a:t>
            </a: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캐시 서버 상태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아이콘을 클릭하면 </a:t>
            </a: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7"/>
              </a:rPr>
              <a:t>캐시 서버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에 대한 추가 정보를 가져오고 끊어진 연결을 다시 연결</a:t>
            </a: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8"/>
              </a:rPr>
              <a:t>전역 조명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에 대한 자동 조명 생성 상태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상태 텍스트를 클릭하면 </a:t>
            </a:r>
            <a:r>
              <a:rPr lang="ko-KR" altLang="en-US" sz="2000" b="0" i="0" u="sng" dirty="0" err="1">
                <a:solidFill>
                  <a:srgbClr val="1B2229"/>
                </a:solidFill>
                <a:effectLst/>
                <a:latin typeface="+mn-ea"/>
                <a:hlinkClick r:id="rId9"/>
              </a:rPr>
              <a:t>라이팅</a:t>
            </a:r>
            <a:r>
              <a:rPr lang="ko-KR" altLang="en-US" sz="2000" b="0" i="0" u="sng" dirty="0">
                <a:solidFill>
                  <a:srgbClr val="1B2229"/>
                </a:solidFill>
                <a:effectLst/>
                <a:latin typeface="+mn-ea"/>
                <a:hlinkClick r:id="rId9"/>
              </a:rPr>
              <a:t> 창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이 열림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.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조명을 수동으로 생성하거나 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Unity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가 자동으로 생성하는 경우에는 진행 표시줄이 메시지 표시됨</a:t>
            </a: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2000" b="0" i="0" dirty="0">
              <a:solidFill>
                <a:srgbClr val="1B2229"/>
              </a:solidFill>
              <a:effectLst/>
              <a:latin typeface="+mn-e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Unity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가 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C# </a:t>
            </a:r>
            <a:r>
              <a:rPr lang="ko-KR" altLang="en-US" sz="2000" b="0" i="0" dirty="0">
                <a:solidFill>
                  <a:srgbClr val="1B2229"/>
                </a:solidFill>
                <a:effectLst/>
                <a:latin typeface="+mn-ea"/>
              </a:rPr>
              <a:t>스크립트를 컴파일하거나 비동기 작업을 실행할 때 나타나는 작업 표시기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(</a:t>
            </a:r>
            <a:r>
              <a:rPr lang="ko-KR" altLang="en-US" sz="2000" b="0" i="0" dirty="0" err="1">
                <a:solidFill>
                  <a:srgbClr val="1B2229"/>
                </a:solidFill>
                <a:effectLst/>
                <a:latin typeface="+mn-ea"/>
              </a:rPr>
              <a:t>스피너</a:t>
            </a:r>
            <a:r>
              <a:rPr lang="en-US" altLang="ko-KR" sz="2000" b="0" i="0" dirty="0">
                <a:solidFill>
                  <a:srgbClr val="1B2229"/>
                </a:solidFill>
                <a:effectLst/>
                <a:latin typeface="+mn-ea"/>
              </a:rPr>
              <a:t>).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5F557EF8-8A96-4E6D-A968-C3A06EA4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34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엔진이 동작하는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588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0FF01-BAE6-4B89-976E-07538BD3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657623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엔진이 동작하는 원리</a:t>
            </a:r>
            <a:endParaRPr lang="ko-KR" altLang="en-US" dirty="0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CB5E3C5C-C6B1-4282-A0E4-434B9167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4338" name="Picture 2" descr="Unity Composes">
            <a:extLst>
              <a:ext uri="{FF2B5EF4-FFF2-40B4-BE49-F238E27FC236}">
                <a16:creationId xmlns:a16="http://schemas.microsoft.com/office/drawing/2014/main" id="{3165A779-56D4-4113-88A5-74978D65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072" y="3781954"/>
            <a:ext cx="34385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ameObjects in Unity">
            <a:extLst>
              <a:ext uri="{FF2B5EF4-FFF2-40B4-BE49-F238E27FC236}">
                <a16:creationId xmlns:a16="http://schemas.microsoft.com/office/drawing/2014/main" id="{E54C3FC5-D1C6-4E6C-860D-28724F8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805" y="651404"/>
            <a:ext cx="31432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85684E-C0A0-424F-9AB8-6778DD3AB534}"/>
              </a:ext>
            </a:extLst>
          </p:cNvPr>
          <p:cNvSpPr/>
          <p:nvPr/>
        </p:nvSpPr>
        <p:spPr>
          <a:xfrm>
            <a:off x="9649071" y="3081791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76B28B-F428-408E-925F-27378E01F14F}"/>
              </a:ext>
            </a:extLst>
          </p:cNvPr>
          <p:cNvSpPr/>
          <p:nvPr/>
        </p:nvSpPr>
        <p:spPr>
          <a:xfrm>
            <a:off x="6784244" y="1649720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Scene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8E2463-65F8-4871-82BC-E74EDE523DD3}"/>
              </a:ext>
            </a:extLst>
          </p:cNvPr>
          <p:cNvSpPr/>
          <p:nvPr/>
        </p:nvSpPr>
        <p:spPr>
          <a:xfrm>
            <a:off x="6784243" y="4513861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Scene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40F5D8-9F5D-49CC-8BD6-07BF8499E4A3}"/>
              </a:ext>
            </a:extLst>
          </p:cNvPr>
          <p:cNvSpPr/>
          <p:nvPr/>
        </p:nvSpPr>
        <p:spPr>
          <a:xfrm>
            <a:off x="3846149" y="1649721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66654D-DA91-43A3-B984-DF3BBDA542A2}"/>
              </a:ext>
            </a:extLst>
          </p:cNvPr>
          <p:cNvSpPr/>
          <p:nvPr/>
        </p:nvSpPr>
        <p:spPr>
          <a:xfrm>
            <a:off x="3846147" y="4513862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79678-37A9-4E80-BBA3-0477DE8BBDD6}"/>
              </a:ext>
            </a:extLst>
          </p:cNvPr>
          <p:cNvSpPr/>
          <p:nvPr/>
        </p:nvSpPr>
        <p:spPr>
          <a:xfrm>
            <a:off x="260025" y="1649721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7785A-D94C-4F5D-B625-66F6CE708C00}"/>
              </a:ext>
            </a:extLst>
          </p:cNvPr>
          <p:cNvSpPr/>
          <p:nvPr/>
        </p:nvSpPr>
        <p:spPr>
          <a:xfrm>
            <a:off x="268982" y="2582392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E11AE8-EE93-47D1-9EEF-C6941C79A2F4}"/>
              </a:ext>
            </a:extLst>
          </p:cNvPr>
          <p:cNvSpPr/>
          <p:nvPr/>
        </p:nvSpPr>
        <p:spPr>
          <a:xfrm>
            <a:off x="268982" y="3515063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Components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E935FB-850F-42E3-AC71-B91424004210}"/>
              </a:ext>
            </a:extLst>
          </p:cNvPr>
          <p:cNvSpPr/>
          <p:nvPr/>
        </p:nvSpPr>
        <p:spPr>
          <a:xfrm>
            <a:off x="241299" y="4513861"/>
            <a:ext cx="2192867" cy="694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Components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C2BAD2-1AC0-4314-883B-770EAC3838A0}"/>
              </a:ext>
            </a:extLst>
          </p:cNvPr>
          <p:cNvCxnSpPr>
            <a:endCxn id="14" idx="1"/>
          </p:cNvCxnSpPr>
          <p:nvPr/>
        </p:nvCxnSpPr>
        <p:spPr>
          <a:xfrm>
            <a:off x="2525349" y="1996928"/>
            <a:ext cx="132079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E72837D-C515-4A6B-AB35-175200682466}"/>
              </a:ext>
            </a:extLst>
          </p:cNvPr>
          <p:cNvCxnSpPr>
            <a:stCxn id="19" idx="3"/>
            <a:endCxn id="14" idx="1"/>
          </p:cNvCxnSpPr>
          <p:nvPr/>
        </p:nvCxnSpPr>
        <p:spPr>
          <a:xfrm flipV="1">
            <a:off x="2461849" y="1996930"/>
            <a:ext cx="1384300" cy="93267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312AC9-EC5F-4480-8514-42F1C3A4C14C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2461849" y="1996930"/>
            <a:ext cx="1384300" cy="18653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E851090-E02D-492B-8592-4F6376B3CFEB}"/>
              </a:ext>
            </a:extLst>
          </p:cNvPr>
          <p:cNvCxnSpPr>
            <a:stCxn id="21" idx="3"/>
            <a:endCxn id="14" idx="1"/>
          </p:cNvCxnSpPr>
          <p:nvPr/>
        </p:nvCxnSpPr>
        <p:spPr>
          <a:xfrm flipV="1">
            <a:off x="2434166" y="1996930"/>
            <a:ext cx="1411983" cy="28641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917D5B4-5F0A-4BCD-A2A4-E1E204126E46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 flipV="1">
            <a:off x="6039016" y="1996929"/>
            <a:ext cx="745228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0DCB3F9-89BD-47A6-8182-3EC32573DD91}"/>
              </a:ext>
            </a:extLst>
          </p:cNvPr>
          <p:cNvCxnSpPr>
            <a:stCxn id="17" idx="3"/>
            <a:endCxn id="11" idx="1"/>
          </p:cNvCxnSpPr>
          <p:nvPr/>
        </p:nvCxnSpPr>
        <p:spPr>
          <a:xfrm flipV="1">
            <a:off x="6039014" y="1996929"/>
            <a:ext cx="745230" cy="28641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6" name="직선 화살표 연결선 14335">
            <a:extLst>
              <a:ext uri="{FF2B5EF4-FFF2-40B4-BE49-F238E27FC236}">
                <a16:creationId xmlns:a16="http://schemas.microsoft.com/office/drawing/2014/main" id="{26705F79-FE58-4E52-95DC-5435D23CA234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8977111" y="1996929"/>
            <a:ext cx="671960" cy="143207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직선 화살표 연결선 14338">
            <a:extLst>
              <a:ext uri="{FF2B5EF4-FFF2-40B4-BE49-F238E27FC236}">
                <a16:creationId xmlns:a16="http://schemas.microsoft.com/office/drawing/2014/main" id="{680AFB9F-DAF4-4845-86D5-70A8923E23E6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8977110" y="3429000"/>
            <a:ext cx="671961" cy="143207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69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99B47-5395-4C4F-915D-C25EB482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798300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유니티 엔진이 동작하는 원리</a:t>
            </a:r>
            <a:endParaRPr lang="ko-KR" altLang="en-US" dirty="0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691332EA-475A-4663-B46B-2CB46D94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FCC94-FB63-4ED5-A2C9-4AC217C2894C}"/>
              </a:ext>
            </a:extLst>
          </p:cNvPr>
          <p:cNvSpPr txBox="1"/>
          <p:nvPr/>
        </p:nvSpPr>
        <p:spPr>
          <a:xfrm>
            <a:off x="357051" y="1288869"/>
            <a:ext cx="11538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유니티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아키텍처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상속을 이용한 개발 방법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컴포넌트 패턴의 장점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컴포넌트와 게임 오브젝트의 관계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rgbClr val="222222"/>
                </a:solidFill>
                <a:latin typeface="+mn-ea"/>
              </a:rPr>
              <a:t>MonoBehaviour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메시지 기반 방식의 원리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71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66D90-75A4-443A-863B-D396F4A3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엔진의 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39211-7336-4600-89B0-5A5CC446B189}"/>
              </a:ext>
            </a:extLst>
          </p:cNvPr>
          <p:cNvSpPr txBox="1"/>
          <p:nvPr/>
        </p:nvSpPr>
        <p:spPr>
          <a:xfrm>
            <a:off x="357051" y="1288869"/>
            <a:ext cx="11538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+mn-ea"/>
              </a:rPr>
              <a:t>쉽고 빠른 개발</a:t>
            </a: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C#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과 자바스크립트 지원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3D </a:t>
            </a: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맥스와 유사한 인터페이스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게임 로직에 집중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다양한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IDE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지원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에셋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스토어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풍부한 개발자 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EE49AC5B-5953-4747-A2E8-F18A5B7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8801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75AE5-9E6D-4BF2-BDD5-1ED6D0D6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latin typeface="+mn-ea"/>
              </a:rPr>
              <a:t>유니티</a:t>
            </a:r>
            <a:r>
              <a:rPr lang="en-US" altLang="ko-KR" sz="4400" dirty="0">
                <a:latin typeface="+mn-ea"/>
              </a:rPr>
              <a:t> </a:t>
            </a:r>
            <a:r>
              <a:rPr lang="ko-KR" altLang="en-US" sz="4400" dirty="0">
                <a:latin typeface="+mn-ea"/>
              </a:rPr>
              <a:t>아키텍처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792FE-50A1-46C5-BE3C-6E1B54306911}"/>
              </a:ext>
            </a:extLst>
          </p:cNvPr>
          <p:cNvSpPr txBox="1"/>
          <p:nvPr/>
        </p:nvSpPr>
        <p:spPr>
          <a:xfrm>
            <a:off x="357051" y="1288869"/>
            <a:ext cx="1153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  <a:hlinkClick r:id="rId3"/>
              </a:rPr>
              <a:t>유니티의</a:t>
            </a:r>
            <a:r>
              <a:rPr lang="en-US" altLang="ko-KR" sz="2400" dirty="0">
                <a:solidFill>
                  <a:srgbClr val="222222"/>
                </a:solidFill>
                <a:latin typeface="+mn-ea"/>
                <a:hlinkClick r:id="rId3"/>
              </a:rPr>
              <a:t> .NET</a:t>
            </a:r>
            <a:r>
              <a:rPr lang="ko-KR" altLang="en-US" sz="2400" dirty="0">
                <a:solidFill>
                  <a:srgbClr val="222222"/>
                </a:solidFill>
                <a:latin typeface="+mn-ea"/>
                <a:hlinkClick r:id="rId3"/>
              </a:rPr>
              <a:t> 개요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  <a:hlinkClick r:id="rId4"/>
              </a:rPr>
              <a:t>스크립트 </a:t>
            </a:r>
            <a:r>
              <a:rPr lang="ko-KR" altLang="en-US" sz="2400" dirty="0" err="1">
                <a:solidFill>
                  <a:srgbClr val="222222"/>
                </a:solidFill>
                <a:latin typeface="+mn-ea"/>
                <a:hlinkClick r:id="rId4"/>
              </a:rPr>
              <a:t>백엔드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  <a:hlinkClick r:id="rId5"/>
              </a:rPr>
              <a:t>에디터에서 코드 </a:t>
            </a:r>
            <a:r>
              <a:rPr lang="ko-KR" altLang="en-US" sz="2400" dirty="0" err="1">
                <a:solidFill>
                  <a:srgbClr val="222222"/>
                </a:solidFill>
                <a:latin typeface="+mn-ea"/>
                <a:hlinkClick r:id="rId5"/>
              </a:rPr>
              <a:t>재로드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222222"/>
                </a:solidFill>
                <a:latin typeface="+mn-ea"/>
                <a:hlinkClick r:id="rId6"/>
              </a:rPr>
              <a:t>스크립트 직렬화</a:t>
            </a: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222222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7"/>
              </a:rPr>
              <a:t>스크립트 컴파일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EBAA6AF7-DFC7-4930-8D45-7094888A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79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617D-A28B-4FAD-A2D7-E01A64A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535064" cy="694417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상속을 이용한 개발 방법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A4557472-60C0-4A5B-8883-74A2B1CC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F3FF7-1EFB-402A-9C94-65CF6C43F197}"/>
              </a:ext>
            </a:extLst>
          </p:cNvPr>
          <p:cNvSpPr txBox="1"/>
          <p:nvPr/>
        </p:nvSpPr>
        <p:spPr>
          <a:xfrm>
            <a:off x="364067" y="1219200"/>
            <a:ext cx="11535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상속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</a:rPr>
              <a:t>상속은 객체들 간의 관계를 구축하는 방법이다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부모클래스의 메소드 혹은 필드를 자식 클래스에게 물려주는 것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기존 클래스에 기능을 추가하거나 재정의하여 새로운 클래스를 정의한다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8C6466-2718-4919-B01A-39BD25F0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637" y="3429000"/>
            <a:ext cx="4220164" cy="2400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B6F8C7-639D-41EE-BA51-2F736FE3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24" y="3938354"/>
            <a:ext cx="273405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9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617D-A28B-4FAD-A2D7-E01A64A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535064" cy="694417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상속을 이용한 개발 방법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A4557472-60C0-4A5B-8883-74A2B1CC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B248DA-A110-4700-BD85-82F6221D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5" y="2171442"/>
            <a:ext cx="924054" cy="2019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5EFED-7242-4A66-85FD-E6601EBEC00C}"/>
              </a:ext>
            </a:extLst>
          </p:cNvPr>
          <p:cNvSpPr txBox="1"/>
          <p:nvPr/>
        </p:nvSpPr>
        <p:spPr>
          <a:xfrm>
            <a:off x="1840524" y="2106774"/>
            <a:ext cx="2520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인공지능 기능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애니메이션 기능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공격과 방어 기능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물리 기능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기타 필수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15CD9F-CB01-483D-AF15-E6A3FE4D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166" y="2199570"/>
            <a:ext cx="1362265" cy="2000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FF17A8-0FD3-42AC-A9FD-3A84E6225B3C}"/>
              </a:ext>
            </a:extLst>
          </p:cNvPr>
          <p:cNvSpPr txBox="1"/>
          <p:nvPr/>
        </p:nvSpPr>
        <p:spPr>
          <a:xfrm>
            <a:off x="5310556" y="2199570"/>
            <a:ext cx="25204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초록색 피부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오크의 </a:t>
            </a:r>
            <a:r>
              <a:rPr lang="ko-KR" altLang="en-US" dirty="0" err="1">
                <a:solidFill>
                  <a:srgbClr val="000000"/>
                </a:solidFill>
              </a:rPr>
              <a:t>에니메이션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오크의 스킬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err="1">
                <a:solidFill>
                  <a:srgbClr val="000000"/>
                </a:solidFill>
              </a:rPr>
              <a:t>그외</a:t>
            </a:r>
            <a:r>
              <a:rPr lang="ko-KR" altLang="en-US" dirty="0">
                <a:solidFill>
                  <a:srgbClr val="000000"/>
                </a:solidFill>
              </a:rPr>
              <a:t> 오크의 고유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4F01BB-7543-4D1C-8660-DAEB33389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88" y="2199570"/>
            <a:ext cx="1524213" cy="2267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D3F8F1-434B-4D02-BF5B-C8552FF43791}"/>
              </a:ext>
            </a:extLst>
          </p:cNvPr>
          <p:cNvSpPr txBox="1"/>
          <p:nvPr/>
        </p:nvSpPr>
        <p:spPr>
          <a:xfrm>
            <a:off x="8910292" y="2199570"/>
            <a:ext cx="288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대장 모자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새로운 무기와 강력한 스킬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err="1">
                <a:solidFill>
                  <a:srgbClr val="000000"/>
                </a:solidFill>
              </a:rPr>
              <a:t>그외</a:t>
            </a:r>
            <a:r>
              <a:rPr lang="ko-KR" altLang="en-US" dirty="0">
                <a:solidFill>
                  <a:srgbClr val="000000"/>
                </a:solidFill>
              </a:rPr>
              <a:t> 오크 대장의 고유 기능</a:t>
            </a:r>
          </a:p>
        </p:txBody>
      </p:sp>
    </p:spTree>
    <p:extLst>
      <p:ext uri="{BB962C8B-B14F-4D97-AF65-F5344CB8AC3E}">
        <p14:creationId xmlns:p14="http://schemas.microsoft.com/office/powerpoint/2010/main" val="32134877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617D-A28B-4FAD-A2D7-E01A64A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535064" cy="694417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상속을 이용한 개발 방법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A4557472-60C0-4A5B-8883-74A2B1CC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F3FF7-1EFB-402A-9C94-65CF6C43F197}"/>
              </a:ext>
            </a:extLst>
          </p:cNvPr>
          <p:cNvSpPr txBox="1"/>
          <p:nvPr/>
        </p:nvSpPr>
        <p:spPr>
          <a:xfrm>
            <a:off x="364067" y="1219200"/>
            <a:ext cx="115350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상속의 장점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코드를 재사용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코드의 간결성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개발 시간 단축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유지보수 용이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 err="1">
                <a:solidFill>
                  <a:srgbClr val="000000"/>
                </a:solidFill>
              </a:rPr>
              <a:t>다형성</a:t>
            </a:r>
            <a:r>
              <a:rPr lang="ko-KR" altLang="en-US" dirty="0">
                <a:solidFill>
                  <a:srgbClr val="000000"/>
                </a:solidFill>
              </a:rPr>
              <a:t> 구현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799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617D-A28B-4FAD-A2D7-E01A64A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535064" cy="694417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상속을 이용한 개발 방법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A4557472-60C0-4A5B-8883-74A2B1CC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F3FF7-1EFB-402A-9C94-65CF6C43F197}"/>
              </a:ext>
            </a:extLst>
          </p:cNvPr>
          <p:cNvSpPr txBox="1"/>
          <p:nvPr/>
        </p:nvSpPr>
        <p:spPr>
          <a:xfrm>
            <a:off x="364067" y="1219200"/>
            <a:ext cx="11535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상속의 단점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상위 </a:t>
            </a:r>
            <a:r>
              <a:rPr lang="ko-KR" altLang="en-US" dirty="0" err="1">
                <a:solidFill>
                  <a:srgbClr val="000000"/>
                </a:solidFill>
              </a:rPr>
              <a:t>클레스에</a:t>
            </a:r>
            <a:r>
              <a:rPr lang="ko-KR" altLang="en-US" dirty="0">
                <a:solidFill>
                  <a:srgbClr val="000000"/>
                </a:solidFill>
              </a:rPr>
              <a:t> 강하게 결합한다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다중 상속에 의한 문제 발생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유연성 및 확장성이 떨어짐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기존 코드를 재사용하기 힘든 경우가 발생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기획자가 새로운 오브젝트를 만들려면 프로그래머에게 의존해야 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603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391AA-5E9F-4103-88FF-23495620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211908"/>
            <a:ext cx="11673609" cy="694417"/>
          </a:xfrm>
        </p:spPr>
        <p:txBody>
          <a:bodyPr/>
          <a:lstStyle/>
          <a:p>
            <a:r>
              <a:rPr lang="ko-KR" altLang="en-US" sz="4400" dirty="0">
                <a:latin typeface="+mn-ea"/>
              </a:rPr>
              <a:t>컴포넌트 패턴의 장점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B1A955-56B1-46BD-9609-6C15852A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628B7-FF34-40AF-81EF-3CCDAD4DDA3E}"/>
              </a:ext>
            </a:extLst>
          </p:cNvPr>
          <p:cNvSpPr txBox="1"/>
          <p:nvPr/>
        </p:nvSpPr>
        <p:spPr>
          <a:xfrm>
            <a:off x="328246" y="1254369"/>
            <a:ext cx="11586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컴포넌트 패턴 혹은 </a:t>
            </a:r>
            <a:r>
              <a:rPr lang="ko-KR" altLang="en-US" dirty="0" err="1">
                <a:solidFill>
                  <a:srgbClr val="000000"/>
                </a:solidFill>
              </a:rPr>
              <a:t>컴포지션</a:t>
            </a:r>
            <a:r>
              <a:rPr lang="ko-KR" altLang="en-US" dirty="0">
                <a:solidFill>
                  <a:srgbClr val="000000"/>
                </a:solidFill>
              </a:rPr>
              <a:t> 패턴이란 미리 만들어진 부품을 조립하여 완성된 오브젝트를 만드는 방식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컴포넌트의 장점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유연한 재사용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기획자의 프로그래머 의존도가 낮아짐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컴포넌트의 독립성 덕분에 추가와 삭제가 쉽다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954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BF54B-BBF4-4D29-887A-6D7D0EB4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latin typeface="+mn-ea"/>
              </a:rPr>
              <a:t>컴포넌트와 게임 오브젝트의 관계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03A68D98-F826-4C85-9A50-4AB30E56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0419EC-42A2-4041-ABF0-3DD5F4D6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4" y="4301837"/>
            <a:ext cx="2791215" cy="1057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566DA-17E4-44FB-82D8-B1DC134A833A}"/>
              </a:ext>
            </a:extLst>
          </p:cNvPr>
          <p:cNvSpPr txBox="1"/>
          <p:nvPr/>
        </p:nvSpPr>
        <p:spPr>
          <a:xfrm>
            <a:off x="241299" y="1242646"/>
            <a:ext cx="11610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게임 오브젝트는 단순한 빈 껍데기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몇 가지 식별 기능과 자신에게 어떠한 컴포넌트가 조립되어 있는지 알 수 있는 기능을 제외하면 특별한 기능은 </a:t>
            </a:r>
            <a:r>
              <a:rPr lang="ko-KR" altLang="en-US" dirty="0" err="1">
                <a:solidFill>
                  <a:srgbClr val="000000"/>
                </a:solidFill>
              </a:rPr>
              <a:t>없슴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컴포넌트는 스스로 동작하는 독립적인 부품</a:t>
            </a:r>
            <a:endParaRPr lang="en-US" altLang="ko-KR" dirty="0">
              <a:solidFill>
                <a:srgbClr val="0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컴포넌트는 자신과 같은 게임 오브젝트에 추가된 다른 컴포넌트에 관심이 없음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컴포넌트의 기능은 컴포넌트 내부에 완성되어 있기 때문에 다른 컴포넌트에 의존 하지 않음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예외 상황 있음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DE3BD6-CD16-4BD0-9C57-22B19855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442" y="4301837"/>
            <a:ext cx="2638793" cy="102884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C175F6-52D2-40FB-9BB9-B6A9ED3EC355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471859" y="4816259"/>
            <a:ext cx="4380583" cy="142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16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4DF4A9-9A1E-4956-A251-B1B5218F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err="1">
                <a:latin typeface="+mn-ea"/>
              </a:rPr>
              <a:t>MonoBehaviour</a:t>
            </a:r>
            <a:br>
              <a:rPr lang="en-US" altLang="ko-KR" sz="4400" dirty="0">
                <a:solidFill>
                  <a:srgbClr val="222222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EF57477A-C260-41E8-94CD-9EB6818E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9AEA3-3379-4C0E-9088-1E1CC23C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7" y="3928572"/>
            <a:ext cx="2553056" cy="1790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44D01-1773-4BC7-A32E-5C7F4B9427AC}"/>
              </a:ext>
            </a:extLst>
          </p:cNvPr>
          <p:cNvSpPr txBox="1"/>
          <p:nvPr/>
        </p:nvSpPr>
        <p:spPr>
          <a:xfrm>
            <a:off x="339969" y="1254369"/>
            <a:ext cx="11534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유니티의 모든 컴포넌트는 </a:t>
            </a:r>
            <a:r>
              <a:rPr lang="en-US" altLang="ko-KR" dirty="0" err="1">
                <a:solidFill>
                  <a:srgbClr val="000000"/>
                </a:solidFill>
              </a:rPr>
              <a:t>MonoBehaviour</a:t>
            </a:r>
            <a:r>
              <a:rPr lang="ko-KR" altLang="en-US" dirty="0">
                <a:solidFill>
                  <a:srgbClr val="000000"/>
                </a:solidFill>
              </a:rPr>
              <a:t> 클래스를 상속한다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</a:rPr>
              <a:t>MonoBehaviour</a:t>
            </a:r>
            <a:r>
              <a:rPr lang="ko-KR" altLang="en-US" dirty="0">
                <a:solidFill>
                  <a:srgbClr val="000000"/>
                </a:solidFill>
              </a:rPr>
              <a:t> 클래스는 유니티에서 미리 만들어 제공하는 클래스이며 컴포넌트에 필요한 기본 기능을 제공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</a:rPr>
              <a:t>MonoBehaviour</a:t>
            </a:r>
            <a:r>
              <a:rPr lang="ko-KR" altLang="en-US" dirty="0">
                <a:solidFill>
                  <a:srgbClr val="000000"/>
                </a:solidFill>
              </a:rPr>
              <a:t> 클래스를 상속한 클래스는 게임 오브젝트에 컴포넌트로 추가될 수 있음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</a:rPr>
              <a:t>MonoBehaviour</a:t>
            </a:r>
            <a:r>
              <a:rPr lang="ko-KR" altLang="en-US" dirty="0">
                <a:solidFill>
                  <a:srgbClr val="000000"/>
                </a:solidFill>
              </a:rPr>
              <a:t> 클래스를 상속해서 만든 컴포넌트는 유니티의 제어를 받게 됨</a:t>
            </a:r>
          </a:p>
        </p:txBody>
      </p:sp>
    </p:spTree>
    <p:extLst>
      <p:ext uri="{BB962C8B-B14F-4D97-AF65-F5344CB8AC3E}">
        <p14:creationId xmlns:p14="http://schemas.microsoft.com/office/powerpoint/2010/main" val="3392927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52B8-764C-4C4F-AFED-008B2494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+mn-ea"/>
              </a:rPr>
              <a:t>메시지 기반 방식의 원리</a:t>
            </a:r>
            <a:br>
              <a:rPr lang="en-US" altLang="ko-KR" sz="4400">
                <a:solidFill>
                  <a:schemeClr val="bg2">
                    <a:lumMod val="10000"/>
                  </a:schemeClr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4535A-4B28-426D-8676-C0A3C4B57ADA}"/>
              </a:ext>
            </a:extLst>
          </p:cNvPr>
          <p:cNvSpPr txBox="1"/>
          <p:nvPr/>
        </p:nvSpPr>
        <p:spPr>
          <a:xfrm>
            <a:off x="241299" y="1195754"/>
            <a:ext cx="11669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컴포넌트 구조에서는 </a:t>
            </a:r>
            <a:r>
              <a:rPr lang="en-US" altLang="ko-KR" dirty="0">
                <a:solidFill>
                  <a:srgbClr val="000000"/>
                </a:solidFill>
              </a:rPr>
              <a:t>‘</a:t>
            </a:r>
            <a:r>
              <a:rPr lang="ko-KR" altLang="en-US" dirty="0">
                <a:solidFill>
                  <a:srgbClr val="000000"/>
                </a:solidFill>
              </a:rPr>
              <a:t>전체 방송</a:t>
            </a:r>
            <a:r>
              <a:rPr lang="en-US" altLang="ko-KR" dirty="0">
                <a:solidFill>
                  <a:srgbClr val="000000"/>
                </a:solidFill>
              </a:rPr>
              <a:t>’</a:t>
            </a:r>
            <a:r>
              <a:rPr lang="ko-KR" altLang="en-US" dirty="0">
                <a:solidFill>
                  <a:srgbClr val="000000"/>
                </a:solidFill>
              </a:rPr>
              <a:t>을 이용하여 컴포넌트의 특정 기능을 간접적으로 실행할 수 있음</a:t>
            </a:r>
            <a:r>
              <a:rPr lang="en-US" altLang="ko-KR" dirty="0">
                <a:solidFill>
                  <a:srgbClr val="000000"/>
                </a:solidFill>
              </a:rPr>
              <a:t>. 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이러한 전체 방송을 </a:t>
            </a:r>
            <a:r>
              <a:rPr lang="en-US" altLang="ko-KR" dirty="0">
                <a:solidFill>
                  <a:srgbClr val="000000"/>
                </a:solidFill>
              </a:rPr>
              <a:t>‘</a:t>
            </a:r>
            <a:r>
              <a:rPr lang="ko-KR" altLang="en-US" dirty="0" err="1">
                <a:solidFill>
                  <a:srgbClr val="000000"/>
                </a:solidFill>
              </a:rPr>
              <a:t>브로드캐스팅</a:t>
            </a:r>
            <a:r>
              <a:rPr lang="en-US" altLang="ko-KR" dirty="0">
                <a:solidFill>
                  <a:srgbClr val="000000"/>
                </a:solidFill>
              </a:rPr>
              <a:t>＇</a:t>
            </a:r>
            <a:r>
              <a:rPr lang="ko-KR" altLang="en-US" dirty="0">
                <a:solidFill>
                  <a:srgbClr val="000000"/>
                </a:solidFill>
              </a:rPr>
              <a:t>이라 부름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17AED-78A9-407E-9C27-D9A44552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2396083"/>
            <a:ext cx="4934639" cy="3743847"/>
          </a:xfrm>
          <a:prstGeom prst="rect">
            <a:avLst/>
          </a:prstGeom>
        </p:spPr>
      </p:pic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D1ACD576-4345-48EA-B4F8-5B601CB0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76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52B8-764C-4C4F-AFED-008B2494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+mn-ea"/>
              </a:rPr>
              <a:t>메시지 기반 방식의 원리</a:t>
            </a:r>
            <a:br>
              <a:rPr lang="en-US" altLang="ko-KR" sz="4400">
                <a:solidFill>
                  <a:schemeClr val="bg2">
                    <a:lumMod val="10000"/>
                  </a:schemeClr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4535A-4B28-426D-8676-C0A3C4B57ADA}"/>
              </a:ext>
            </a:extLst>
          </p:cNvPr>
          <p:cNvSpPr txBox="1"/>
          <p:nvPr/>
        </p:nvSpPr>
        <p:spPr>
          <a:xfrm>
            <a:off x="241299" y="1195754"/>
            <a:ext cx="11669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메시지 방식의 특징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/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메시지를 보내는 쪽은 누가 받게 될지 신경 쓰지 않음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메시지를 받은 쪽은 누가 보냈는지 신경 쓰지 않음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메시지를 받았을 때 메시지에 명시된 기능을 가지고 있다면 실행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없다면 무시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</a:rPr>
              <a:t>유니티 이벤트 메소드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Start(),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Update(), </a:t>
            </a:r>
            <a:r>
              <a:rPr lang="en-US" altLang="ko-KR" dirty="0" err="1">
                <a:solidFill>
                  <a:srgbClr val="000000"/>
                </a:solidFill>
              </a:rPr>
              <a:t>OnTriggerEnter</a:t>
            </a:r>
            <a:r>
              <a:rPr lang="en-US" altLang="ko-KR" dirty="0">
                <a:solidFill>
                  <a:srgbClr val="000000"/>
                </a:solidFill>
              </a:rPr>
              <a:t>() …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622E7712-607D-4795-BD19-FFCC6CA0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94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12355</Words>
  <Application>Microsoft Office PowerPoint</Application>
  <PresentationFormat>와이드스크린</PresentationFormat>
  <Paragraphs>1228</Paragraphs>
  <Slides>99</Slides>
  <Notes>94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3" baseType="lpstr">
      <vt:lpstr>Bitter</vt:lpstr>
      <vt:lpstr>Inter</vt:lpstr>
      <vt:lpstr>Iropke Batang</vt:lpstr>
      <vt:lpstr>NanumBarunGothic</vt:lpstr>
      <vt:lpstr>Noto Sans Symbols</vt:lpstr>
      <vt:lpstr>나눔고딕</vt:lpstr>
      <vt:lpstr>맑은 고딕</vt:lpstr>
      <vt:lpstr>Arial</vt:lpstr>
      <vt:lpstr>Lato</vt:lpstr>
      <vt:lpstr>Noto Serif</vt:lpstr>
      <vt:lpstr>Open Sans</vt:lpstr>
      <vt:lpstr>Roboto</vt:lpstr>
      <vt:lpstr>Wingdings</vt:lpstr>
      <vt:lpstr>Office 테마</vt:lpstr>
      <vt:lpstr>게임엔진프로그래밍응용</vt:lpstr>
      <vt:lpstr>코로나 유의사항</vt:lpstr>
      <vt:lpstr>코로나 유의 사항</vt:lpstr>
      <vt:lpstr>온라인 수업 저작권 유의 사항</vt:lpstr>
      <vt:lpstr>온라인 수업 저작권 유의 사항</vt:lpstr>
      <vt:lpstr>PowerPoint 프레젠테이션</vt:lpstr>
      <vt:lpstr>유니티의 역사</vt:lpstr>
      <vt:lpstr>유니티의 역사</vt:lpstr>
      <vt:lpstr>유니티 엔진의 특징</vt:lpstr>
      <vt:lpstr>유니티 엔진의 장점</vt:lpstr>
      <vt:lpstr>유니티 엔진의 단점</vt:lpstr>
      <vt:lpstr>유니티 엔진 설치 및 개발환경 구성</vt:lpstr>
      <vt:lpstr>유니티 엔진 설치</vt:lpstr>
      <vt:lpstr>유니티 엔진 설치</vt:lpstr>
      <vt:lpstr>유니티 엔진 설치</vt:lpstr>
      <vt:lpstr>유니티 유저 메뉴얼</vt:lpstr>
      <vt:lpstr>유니티 허브</vt:lpstr>
      <vt:lpstr>유니티 허브</vt:lpstr>
      <vt:lpstr>프로젝트 생성</vt:lpstr>
      <vt:lpstr>프로젝트 생성</vt:lpstr>
      <vt:lpstr>개발 환경 구성</vt:lpstr>
      <vt:lpstr>개발 환경 구성</vt:lpstr>
      <vt:lpstr>개발 환경 구성</vt:lpstr>
      <vt:lpstr>개발 환경 구성</vt:lpstr>
      <vt:lpstr>개발 환경 구성</vt:lpstr>
      <vt:lpstr>유니티 인터페이스 둘러보기</vt:lpstr>
      <vt:lpstr>유니티 인터페이스</vt:lpstr>
      <vt:lpstr>The ToolBar</vt:lpstr>
      <vt:lpstr>The Hierarchy Window</vt:lpstr>
      <vt:lpstr>The Game View</vt:lpstr>
      <vt:lpstr>The Game View</vt:lpstr>
      <vt:lpstr>The Game View</vt:lpstr>
      <vt:lpstr>The Game View</vt:lpstr>
      <vt:lpstr>The Simulator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The Scene View</vt:lpstr>
      <vt:lpstr>커스텀 에디터 툴 예제</vt:lpstr>
      <vt:lpstr>The Inspector Window</vt:lpstr>
      <vt:lpstr>The Project Window</vt:lpstr>
      <vt:lpstr>The Project Window</vt:lpstr>
      <vt:lpstr>The Project Window</vt:lpstr>
      <vt:lpstr>The Project Window</vt:lpstr>
      <vt:lpstr>The Status Bar</vt:lpstr>
      <vt:lpstr>유니티 엔진이 동작하는 원리</vt:lpstr>
      <vt:lpstr>유니티 엔진이 동작하는 원리</vt:lpstr>
      <vt:lpstr>유니티 엔진이 동작하는 원리</vt:lpstr>
      <vt:lpstr>유니티 아키텍처 </vt:lpstr>
      <vt:lpstr>상속을 이용한 개발 방법 </vt:lpstr>
      <vt:lpstr>상속을 이용한 개발 방법 </vt:lpstr>
      <vt:lpstr>상속을 이용한 개발 방법 </vt:lpstr>
      <vt:lpstr>상속을 이용한 개발 방법 </vt:lpstr>
      <vt:lpstr>컴포넌트 패턴의 장점 </vt:lpstr>
      <vt:lpstr>컴포넌트와 게임 오브젝트의 관계 </vt:lpstr>
      <vt:lpstr>MonoBehaviour </vt:lpstr>
      <vt:lpstr>메시지 기반 방식의 원리 </vt:lpstr>
      <vt:lpstr>메시지 기반 방식의 원리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 경진</cp:lastModifiedBy>
  <cp:revision>267</cp:revision>
  <dcterms:created xsi:type="dcterms:W3CDTF">2019-01-31T17:37:45Z</dcterms:created>
  <dcterms:modified xsi:type="dcterms:W3CDTF">2023-03-21T02:46:33Z</dcterms:modified>
</cp:coreProperties>
</file>